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8" r:id="rId2"/>
    <p:sldId id="332" r:id="rId3"/>
    <p:sldId id="305" r:id="rId4"/>
    <p:sldId id="371" r:id="rId5"/>
    <p:sldId id="307" r:id="rId6"/>
    <p:sldId id="346" r:id="rId7"/>
    <p:sldId id="347" r:id="rId8"/>
    <p:sldId id="345" r:id="rId9"/>
    <p:sldId id="348" r:id="rId10"/>
    <p:sldId id="300" r:id="rId11"/>
    <p:sldId id="349" r:id="rId12"/>
    <p:sldId id="311" r:id="rId13"/>
    <p:sldId id="351" r:id="rId14"/>
    <p:sldId id="310" r:id="rId15"/>
    <p:sldId id="350" r:id="rId16"/>
    <p:sldId id="315" r:id="rId17"/>
    <p:sldId id="326" r:id="rId18"/>
    <p:sldId id="353" r:id="rId19"/>
    <p:sldId id="355" r:id="rId20"/>
    <p:sldId id="356" r:id="rId21"/>
    <p:sldId id="354" r:id="rId22"/>
    <p:sldId id="302" r:id="rId23"/>
    <p:sldId id="309" r:id="rId24"/>
    <p:sldId id="303" r:id="rId25"/>
    <p:sldId id="357" r:id="rId26"/>
    <p:sldId id="358" r:id="rId27"/>
    <p:sldId id="359" r:id="rId28"/>
    <p:sldId id="360" r:id="rId29"/>
    <p:sldId id="361" r:id="rId30"/>
    <p:sldId id="363" r:id="rId31"/>
    <p:sldId id="364" r:id="rId32"/>
    <p:sldId id="368" r:id="rId33"/>
    <p:sldId id="370" r:id="rId34"/>
    <p:sldId id="366" r:id="rId35"/>
    <p:sldId id="365" r:id="rId36"/>
    <p:sldId id="369" r:id="rId37"/>
    <p:sldId id="319" r:id="rId38"/>
    <p:sldId id="333" r:id="rId39"/>
    <p:sldId id="337" r:id="rId40"/>
    <p:sldId id="324" r:id="rId41"/>
    <p:sldId id="261" r:id="rId4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03ABBE-3300-4DF5-8EB9-072947CD5E9F}">
          <p14:sldIdLst>
            <p14:sldId id="258"/>
            <p14:sldId id="332"/>
            <p14:sldId id="305"/>
            <p14:sldId id="371"/>
            <p14:sldId id="307"/>
            <p14:sldId id="346"/>
            <p14:sldId id="347"/>
            <p14:sldId id="345"/>
            <p14:sldId id="348"/>
            <p14:sldId id="300"/>
            <p14:sldId id="349"/>
            <p14:sldId id="311"/>
            <p14:sldId id="351"/>
            <p14:sldId id="310"/>
            <p14:sldId id="350"/>
            <p14:sldId id="315"/>
            <p14:sldId id="326"/>
            <p14:sldId id="353"/>
            <p14:sldId id="355"/>
            <p14:sldId id="356"/>
            <p14:sldId id="354"/>
            <p14:sldId id="302"/>
            <p14:sldId id="309"/>
            <p14:sldId id="303"/>
            <p14:sldId id="357"/>
            <p14:sldId id="358"/>
            <p14:sldId id="359"/>
            <p14:sldId id="360"/>
            <p14:sldId id="361"/>
            <p14:sldId id="363"/>
            <p14:sldId id="364"/>
            <p14:sldId id="368"/>
            <p14:sldId id="370"/>
            <p14:sldId id="366"/>
            <p14:sldId id="365"/>
            <p14:sldId id="369"/>
            <p14:sldId id="319"/>
            <p14:sldId id="333"/>
            <p14:sldId id="337"/>
            <p14:sldId id="324"/>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illermo Montero Melis" initials="GMM [2]" lastIdx="6" clrIdx="0">
    <p:extLst>
      <p:ext uri="{19B8F6BF-5375-455C-9EA6-DF929625EA0E}">
        <p15:presenceInfo xmlns:p15="http://schemas.microsoft.com/office/powerpoint/2012/main" userId="Guillermo Montero Melis" providerId="None"/>
      </p:ext>
    </p:extLst>
  </p:cmAuthor>
  <p:cmAuthor id="2" name="Guillermo Montero Melis" initials="GMM" lastIdx="4" clrIdx="1">
    <p:extLst>
      <p:ext uri="{19B8F6BF-5375-455C-9EA6-DF929625EA0E}">
        <p15:presenceInfo xmlns:p15="http://schemas.microsoft.com/office/powerpoint/2012/main" userId="S-1-5-21-299502267-1715567821-839522115-222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6A"/>
    <a:srgbClr val="ED6B0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6821" autoAdjust="0"/>
  </p:normalViewPr>
  <p:slideViewPr>
    <p:cSldViewPr snapToGrid="0">
      <p:cViewPr varScale="1">
        <p:scale>
          <a:sx n="126" d="100"/>
          <a:sy n="126" d="100"/>
        </p:scale>
        <p:origin x="192" y="132"/>
      </p:cViewPr>
      <p:guideLst/>
    </p:cSldViewPr>
  </p:slideViewPr>
  <p:outlineViewPr>
    <p:cViewPr>
      <p:scale>
        <a:sx n="33" d="100"/>
        <a:sy n="33" d="100"/>
      </p:scale>
      <p:origin x="0" y="-2340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BDFBA1-F61E-4F74-B18B-E26027D18E11}" type="datetimeFigureOut">
              <a:rPr lang="nl-NL" smtClean="0"/>
              <a:t>28-11-2022</a:t>
            </a:fld>
            <a:endParaRPr lang="nl-NL"/>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9A3D32-2E8F-4A4D-BEEB-6825FD79A201}" type="slidenum">
              <a:rPr lang="nl-NL" smtClean="0"/>
              <a:t>‹#›</a:t>
            </a:fld>
            <a:endParaRPr lang="nl-NL"/>
          </a:p>
        </p:txBody>
      </p:sp>
    </p:spTree>
    <p:extLst>
      <p:ext uri="{BB962C8B-B14F-4D97-AF65-F5344CB8AC3E}">
        <p14:creationId xmlns:p14="http://schemas.microsoft.com/office/powerpoint/2010/main" val="3911630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12CA15-7B13-4E04-AEA8-46DDB5325331}" type="datetimeFigureOut">
              <a:rPr lang="en-GB" smtClean="0"/>
              <a:t>28/11/2022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EAD11-47A9-44C3-A8C5-71F04A1800EE}" type="slidenum">
              <a:rPr lang="en-GB" smtClean="0"/>
              <a:t>‹#›</a:t>
            </a:fld>
            <a:endParaRPr lang="en-GB"/>
          </a:p>
        </p:txBody>
      </p:sp>
    </p:spTree>
    <p:extLst>
      <p:ext uri="{BB962C8B-B14F-4D97-AF65-F5344CB8AC3E}">
        <p14:creationId xmlns:p14="http://schemas.microsoft.com/office/powerpoint/2010/main" val="3389079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EAD11-47A9-44C3-A8C5-71F04A1800EE}" type="slidenum">
              <a:rPr lang="en-GB" smtClean="0"/>
              <a:t>25</a:t>
            </a:fld>
            <a:endParaRPr lang="en-GB"/>
          </a:p>
        </p:txBody>
      </p:sp>
    </p:spTree>
    <p:extLst>
      <p:ext uri="{BB962C8B-B14F-4D97-AF65-F5344CB8AC3E}">
        <p14:creationId xmlns:p14="http://schemas.microsoft.com/office/powerpoint/2010/main" val="1448886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DEAD11-47A9-44C3-A8C5-71F04A1800EE}" type="slidenum">
              <a:rPr lang="en-GB" smtClean="0"/>
              <a:t>36</a:t>
            </a:fld>
            <a:endParaRPr lang="en-GB"/>
          </a:p>
        </p:txBody>
      </p:sp>
    </p:spTree>
    <p:extLst>
      <p:ext uri="{BB962C8B-B14F-4D97-AF65-F5344CB8AC3E}">
        <p14:creationId xmlns:p14="http://schemas.microsoft.com/office/powerpoint/2010/main" val="2129060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14" name="Rechthoek 4"/>
          <p:cNvSpPr/>
          <p:nvPr userDrawn="1"/>
        </p:nvSpPr>
        <p:spPr>
          <a:xfrm>
            <a:off x="0" y="986372"/>
            <a:ext cx="12192000" cy="5002732"/>
          </a:xfrm>
          <a:prstGeom prst="rect">
            <a:avLst/>
          </a:prstGeom>
          <a:solidFill>
            <a:srgbClr val="00786A"/>
          </a:solidFill>
          <a:ln>
            <a:noFill/>
          </a:ln>
          <a:effectLst>
            <a:innerShdw blurRad="47625" dist="76200" dir="16200000">
              <a:prstClr val="black">
                <a:alpha val="21000"/>
              </a:prstClr>
            </a:inn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l-NL">
              <a:latin typeface="Arial" panose="020B0604020202020204" pitchFamily="34" charset="0"/>
              <a:cs typeface="Arial" panose="020B0604020202020204" pitchFamily="34" charset="0"/>
            </a:endParaRP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532" y="47625"/>
            <a:ext cx="2926086" cy="914402"/>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61419" y="6089649"/>
            <a:ext cx="670561" cy="670561"/>
          </a:xfrm>
          <a:prstGeom prst="rect">
            <a:avLst/>
          </a:prstGeom>
        </p:spPr>
      </p:pic>
      <p:sp>
        <p:nvSpPr>
          <p:cNvPr id="18" name="Rechthoek 6"/>
          <p:cNvSpPr/>
          <p:nvPr userDrawn="1"/>
        </p:nvSpPr>
        <p:spPr>
          <a:xfrm>
            <a:off x="4095751" y="2495550"/>
            <a:ext cx="7124700" cy="34956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l-NL">
              <a:latin typeface="Arial" panose="020B0604020202020204" pitchFamily="34" charset="0"/>
              <a:cs typeface="Arial" panose="020B0604020202020204" pitchFamily="34" charset="0"/>
            </a:endParaRPr>
          </a:p>
        </p:txBody>
      </p:sp>
      <p:sp>
        <p:nvSpPr>
          <p:cNvPr id="23" name="Text Placeholder 22"/>
          <p:cNvSpPr>
            <a:spLocks noGrp="1"/>
          </p:cNvSpPr>
          <p:nvPr>
            <p:ph type="body" sz="quarter" idx="10" hasCustomPrompt="1"/>
          </p:nvPr>
        </p:nvSpPr>
        <p:spPr>
          <a:xfrm>
            <a:off x="4310063" y="2723526"/>
            <a:ext cx="6672262" cy="1553391"/>
          </a:xfrm>
          <a:prstGeom prst="rect">
            <a:avLst/>
          </a:prstGeom>
        </p:spPr>
        <p:txBody>
          <a:bodyPr/>
          <a:lstStyle>
            <a:lvl1pPr marL="0" indent="0">
              <a:lnSpc>
                <a:spcPct val="100000"/>
              </a:lnSpc>
              <a:spcBef>
                <a:spcPts val="0"/>
              </a:spcBef>
              <a:buNone/>
              <a:defRPr sz="3200" b="1">
                <a:solidFill>
                  <a:schemeClr val="tx1"/>
                </a:solidFill>
                <a:latin typeface="Arial" panose="020B0604020202020204" pitchFamily="34" charset="0"/>
                <a:cs typeface="Arial" panose="020B0604020202020204" pitchFamily="34" charset="0"/>
              </a:defRPr>
            </a:lvl1pPr>
          </a:lstStyle>
          <a:p>
            <a:pPr lvl="0"/>
            <a:r>
              <a:rPr lang="en-US"/>
              <a:t>Click here to add a title</a:t>
            </a:r>
          </a:p>
        </p:txBody>
      </p:sp>
      <p:sp>
        <p:nvSpPr>
          <p:cNvPr id="25" name="Text Placeholder 24"/>
          <p:cNvSpPr>
            <a:spLocks noGrp="1"/>
          </p:cNvSpPr>
          <p:nvPr>
            <p:ph type="body" sz="quarter" idx="11" hasCustomPrompt="1"/>
          </p:nvPr>
        </p:nvSpPr>
        <p:spPr>
          <a:xfrm>
            <a:off x="4310063" y="4396940"/>
            <a:ext cx="6672262" cy="370705"/>
          </a:xfrm>
          <a:prstGeom prst="rect">
            <a:avLst/>
          </a:prstGeom>
        </p:spPr>
        <p:txBody>
          <a:bodyPr/>
          <a:lstStyle>
            <a:lvl1pPr marL="0" indent="0">
              <a:lnSpc>
                <a:spcPct val="100000"/>
              </a:lnSpc>
              <a:spcBef>
                <a:spcPts val="0"/>
              </a:spcBef>
              <a:buNone/>
              <a:defRPr sz="1600" baseline="0">
                <a:latin typeface="Arial" panose="020B0604020202020204" pitchFamily="34" charset="0"/>
                <a:cs typeface="Arial" panose="020B0604020202020204" pitchFamily="34" charset="0"/>
              </a:defRPr>
            </a:lvl1pPr>
          </a:lstStyle>
          <a:p>
            <a:pPr lvl="0"/>
            <a:r>
              <a:rPr lang="en-US"/>
              <a:t>Click here to add an optional subtitle</a:t>
            </a:r>
            <a:endParaRPr lang="nl-NL"/>
          </a:p>
        </p:txBody>
      </p:sp>
      <p:sp>
        <p:nvSpPr>
          <p:cNvPr id="27" name="Text Placeholder 26"/>
          <p:cNvSpPr>
            <a:spLocks noGrp="1"/>
          </p:cNvSpPr>
          <p:nvPr>
            <p:ph type="body" sz="quarter" idx="12" hasCustomPrompt="1"/>
          </p:nvPr>
        </p:nvSpPr>
        <p:spPr>
          <a:xfrm>
            <a:off x="4310063" y="5258375"/>
            <a:ext cx="6672262" cy="346749"/>
          </a:xfrm>
          <a:prstGeom prst="rect">
            <a:avLst/>
          </a:prstGeom>
        </p:spPr>
        <p:txBody>
          <a:bodyPr/>
          <a:lstStyle>
            <a:lvl1pPr marL="0" indent="0">
              <a:lnSpc>
                <a:spcPct val="100000"/>
              </a:lnSpc>
              <a:spcBef>
                <a:spcPts val="0"/>
              </a:spcBef>
              <a:buNone/>
              <a:defRPr sz="1800" cap="all" baseline="0">
                <a:latin typeface="Arial" panose="020B0604020202020204" pitchFamily="34" charset="0"/>
                <a:cs typeface="Arial" panose="020B0604020202020204" pitchFamily="34" charset="0"/>
              </a:defRPr>
            </a:lvl1pPr>
          </a:lstStyle>
          <a:p>
            <a:pPr lvl="0"/>
            <a:r>
              <a:rPr lang="en-US"/>
              <a:t>FIRST LASTNAME</a:t>
            </a:r>
            <a:endParaRPr lang="nl-NL"/>
          </a:p>
        </p:txBody>
      </p:sp>
      <p:sp>
        <p:nvSpPr>
          <p:cNvPr id="29" name="Picture Placeholder 28"/>
          <p:cNvSpPr>
            <a:spLocks noGrp="1"/>
          </p:cNvSpPr>
          <p:nvPr>
            <p:ph type="pic" sz="quarter" idx="13" hasCustomPrompt="1"/>
          </p:nvPr>
        </p:nvSpPr>
        <p:spPr>
          <a:xfrm>
            <a:off x="245925" y="6139759"/>
            <a:ext cx="1440000" cy="576000"/>
          </a:xfrm>
          <a:prstGeom prst="rect">
            <a:avLst/>
          </a:prstGeom>
        </p:spPr>
        <p:txBody>
          <a:bodyPr>
            <a:noAutofit/>
          </a:bodyPr>
          <a:lstStyle>
            <a:lvl1pPr marL="0" indent="0">
              <a:buNone/>
              <a:defRPr sz="1050" baseline="0">
                <a:solidFill>
                  <a:schemeClr val="bg2">
                    <a:lumMod val="25000"/>
                  </a:schemeClr>
                </a:solidFill>
              </a:defRPr>
            </a:lvl1pPr>
          </a:lstStyle>
          <a:p>
            <a:r>
              <a:rPr lang="en-US"/>
              <a:t>Affiliation logo (optional)</a:t>
            </a:r>
            <a:endParaRPr lang="nl-NL"/>
          </a:p>
        </p:txBody>
      </p:sp>
      <p:sp>
        <p:nvSpPr>
          <p:cNvPr id="30" name="Picture Placeholder 28"/>
          <p:cNvSpPr>
            <a:spLocks noGrp="1"/>
          </p:cNvSpPr>
          <p:nvPr>
            <p:ph type="pic" sz="quarter" idx="14" hasCustomPrompt="1"/>
          </p:nvPr>
        </p:nvSpPr>
        <p:spPr>
          <a:xfrm>
            <a:off x="1884225" y="6139759"/>
            <a:ext cx="1440000" cy="576000"/>
          </a:xfrm>
          <a:prstGeom prst="rect">
            <a:avLst/>
          </a:prstGeom>
        </p:spPr>
        <p:txBody>
          <a:bodyPr/>
          <a:lstStyle>
            <a:lvl1pPr marL="0" indent="0">
              <a:buNone/>
              <a:defRPr sz="1050" baseline="0">
                <a:solidFill>
                  <a:schemeClr val="bg2">
                    <a:lumMod val="25000"/>
                  </a:schemeClr>
                </a:solidFill>
              </a:defRPr>
            </a:lvl1pPr>
          </a:lstStyle>
          <a:p>
            <a:r>
              <a:rPr lang="en-US"/>
              <a:t>Affiliation logo (optional)</a:t>
            </a:r>
            <a:endParaRPr lang="nl-NL"/>
          </a:p>
        </p:txBody>
      </p:sp>
      <p:sp>
        <p:nvSpPr>
          <p:cNvPr id="31" name="Picture Placeholder 28"/>
          <p:cNvSpPr>
            <a:spLocks noGrp="1"/>
          </p:cNvSpPr>
          <p:nvPr>
            <p:ph type="pic" sz="quarter" idx="15" hasCustomPrompt="1"/>
          </p:nvPr>
        </p:nvSpPr>
        <p:spPr>
          <a:xfrm>
            <a:off x="3522525" y="6136929"/>
            <a:ext cx="1440000" cy="576000"/>
          </a:xfrm>
          <a:prstGeom prst="rect">
            <a:avLst/>
          </a:prstGeom>
        </p:spPr>
        <p:txBody>
          <a:bodyPr/>
          <a:lstStyle>
            <a:lvl1pPr marL="0" indent="0">
              <a:buNone/>
              <a:defRPr sz="1050" baseline="0">
                <a:solidFill>
                  <a:schemeClr val="bg2">
                    <a:lumMod val="25000"/>
                  </a:schemeClr>
                </a:solidFill>
              </a:defRPr>
            </a:lvl1pPr>
          </a:lstStyle>
          <a:p>
            <a:r>
              <a:rPr lang="en-US"/>
              <a:t>Affiliation logo (optional)</a:t>
            </a:r>
            <a:endParaRPr lang="nl-NL"/>
          </a:p>
        </p:txBody>
      </p:sp>
    </p:spTree>
    <p:extLst>
      <p:ext uri="{BB962C8B-B14F-4D97-AF65-F5344CB8AC3E}">
        <p14:creationId xmlns:p14="http://schemas.microsoft.com/office/powerpoint/2010/main" val="100028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p:cNvSpPr/>
          <p:nvPr userDrawn="1"/>
        </p:nvSpPr>
        <p:spPr>
          <a:xfrm>
            <a:off x="0" y="986372"/>
            <a:ext cx="12192000" cy="5002732"/>
          </a:xfrm>
          <a:prstGeom prst="rect">
            <a:avLst/>
          </a:prstGeom>
          <a:blipFill>
            <a:blip r:embed="rId2"/>
            <a:stretch>
              <a:fillRect/>
            </a:stretch>
          </a:blipFill>
          <a:ln>
            <a:noFill/>
          </a:ln>
          <a:effectLst>
            <a:innerShdw blurRad="47625" dist="76200" dir="16200000">
              <a:prstClr val="black">
                <a:alpha val="21000"/>
              </a:prstClr>
            </a:innerShdw>
          </a:effectLst>
        </p:spPr>
        <p:style>
          <a:lnRef idx="1">
            <a:schemeClr val="accent1"/>
          </a:lnRef>
          <a:fillRef idx="3">
            <a:schemeClr val="accent1"/>
          </a:fillRef>
          <a:effectRef idx="2">
            <a:schemeClr val="accent1"/>
          </a:effectRef>
          <a:fontRef idx="minor">
            <a:schemeClr val="lt1"/>
          </a:fontRef>
        </p:style>
        <p:txBody>
          <a:bodyPr lIns="360000" tIns="360000" rtlCol="0" anchor="t" anchorCtr="0"/>
          <a:lstStyle/>
          <a:p>
            <a:pPr algn="l" fontAlgn="auto">
              <a:spcBef>
                <a:spcPts val="0"/>
              </a:spcBef>
              <a:spcAft>
                <a:spcPts val="0"/>
              </a:spcAft>
            </a:pPr>
            <a:r>
              <a:rPr lang="en-US" sz="1600">
                <a:solidFill>
                  <a:schemeClr val="bg2">
                    <a:lumMod val="25000"/>
                  </a:schemeClr>
                </a:solidFill>
                <a:latin typeface="Arial" panose="020B0604020202020204" pitchFamily="34" charset="0"/>
                <a:cs typeface="Arial" panose="020B0604020202020204" pitchFamily="34" charset="0"/>
              </a:rPr>
              <a:t>Optional</a:t>
            </a:r>
            <a:r>
              <a:rPr lang="en-US" sz="1600" baseline="0">
                <a:solidFill>
                  <a:schemeClr val="bg2">
                    <a:lumMod val="25000"/>
                  </a:schemeClr>
                </a:solidFill>
                <a:latin typeface="Arial" panose="020B0604020202020204" pitchFamily="34" charset="0"/>
                <a:cs typeface="Arial" panose="020B0604020202020204" pitchFamily="34" charset="0"/>
              </a:rPr>
              <a:t> background picture</a:t>
            </a:r>
          </a:p>
          <a:p>
            <a:pPr algn="l" fontAlgn="auto">
              <a:spcBef>
                <a:spcPts val="0"/>
              </a:spcBef>
              <a:spcAft>
                <a:spcPts val="0"/>
              </a:spcAft>
            </a:pPr>
            <a:r>
              <a:rPr lang="en-US" sz="1600" baseline="0">
                <a:solidFill>
                  <a:schemeClr val="bg2">
                    <a:lumMod val="25000"/>
                  </a:schemeClr>
                </a:solidFill>
                <a:latin typeface="Arial" panose="020B0604020202020204" pitchFamily="34" charset="0"/>
                <a:cs typeface="Arial" panose="020B0604020202020204" pitchFamily="34" charset="0"/>
              </a:rPr>
              <a:t>(with Inside Top Shadow)</a:t>
            </a:r>
            <a:endParaRPr lang="nl-NL" sz="1600">
              <a:solidFill>
                <a:schemeClr val="bg2">
                  <a:lumMod val="25000"/>
                </a:schemeClr>
              </a:solidFill>
              <a:latin typeface="Arial" panose="020B0604020202020204" pitchFamily="34" charset="0"/>
              <a:cs typeface="Arial" panose="020B0604020202020204"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532" y="47625"/>
            <a:ext cx="2926086" cy="914402"/>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61419" y="6089649"/>
            <a:ext cx="670561" cy="670561"/>
          </a:xfrm>
          <a:prstGeom prst="rect">
            <a:avLst/>
          </a:prstGeom>
        </p:spPr>
      </p:pic>
      <p:sp>
        <p:nvSpPr>
          <p:cNvPr id="18" name="Rechthoek 6"/>
          <p:cNvSpPr/>
          <p:nvPr userDrawn="1"/>
        </p:nvSpPr>
        <p:spPr>
          <a:xfrm>
            <a:off x="4095751" y="2495550"/>
            <a:ext cx="7124700" cy="3495675"/>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l-NL">
              <a:latin typeface="Arial" panose="020B0604020202020204" pitchFamily="34" charset="0"/>
              <a:cs typeface="Arial" panose="020B0604020202020204" pitchFamily="34" charset="0"/>
            </a:endParaRPr>
          </a:p>
        </p:txBody>
      </p:sp>
      <p:sp>
        <p:nvSpPr>
          <p:cNvPr id="23" name="Text Placeholder 22"/>
          <p:cNvSpPr>
            <a:spLocks noGrp="1"/>
          </p:cNvSpPr>
          <p:nvPr>
            <p:ph type="body" sz="quarter" idx="10" hasCustomPrompt="1"/>
          </p:nvPr>
        </p:nvSpPr>
        <p:spPr>
          <a:xfrm>
            <a:off x="4310063" y="2723526"/>
            <a:ext cx="6672262" cy="1553391"/>
          </a:xfrm>
          <a:prstGeom prst="rect">
            <a:avLst/>
          </a:prstGeom>
        </p:spPr>
        <p:txBody>
          <a:bodyPr/>
          <a:lstStyle>
            <a:lvl1pPr marL="0" indent="0">
              <a:lnSpc>
                <a:spcPct val="100000"/>
              </a:lnSpc>
              <a:spcBef>
                <a:spcPts val="0"/>
              </a:spcBef>
              <a:buNone/>
              <a:defRPr sz="3200" b="1">
                <a:solidFill>
                  <a:schemeClr val="tx1"/>
                </a:solidFill>
                <a:latin typeface="Arial" panose="020B0604020202020204" pitchFamily="34" charset="0"/>
                <a:cs typeface="Arial" panose="020B0604020202020204" pitchFamily="34" charset="0"/>
              </a:defRPr>
            </a:lvl1pPr>
          </a:lstStyle>
          <a:p>
            <a:pPr lvl="0"/>
            <a:r>
              <a:rPr lang="en-US"/>
              <a:t>Click here to add a title</a:t>
            </a:r>
          </a:p>
        </p:txBody>
      </p:sp>
      <p:sp>
        <p:nvSpPr>
          <p:cNvPr id="25" name="Text Placeholder 24"/>
          <p:cNvSpPr>
            <a:spLocks noGrp="1"/>
          </p:cNvSpPr>
          <p:nvPr>
            <p:ph type="body" sz="quarter" idx="11" hasCustomPrompt="1"/>
          </p:nvPr>
        </p:nvSpPr>
        <p:spPr>
          <a:xfrm>
            <a:off x="4310063" y="4396940"/>
            <a:ext cx="6672262" cy="370705"/>
          </a:xfrm>
          <a:prstGeom prst="rect">
            <a:avLst/>
          </a:prstGeom>
        </p:spPr>
        <p:txBody>
          <a:bodyPr/>
          <a:lstStyle>
            <a:lvl1pPr marL="0" indent="0">
              <a:lnSpc>
                <a:spcPct val="100000"/>
              </a:lnSpc>
              <a:spcBef>
                <a:spcPts val="0"/>
              </a:spcBef>
              <a:buNone/>
              <a:defRPr sz="1600" baseline="0">
                <a:latin typeface="Arial" panose="020B0604020202020204" pitchFamily="34" charset="0"/>
                <a:cs typeface="Arial" panose="020B0604020202020204" pitchFamily="34" charset="0"/>
              </a:defRPr>
            </a:lvl1pPr>
          </a:lstStyle>
          <a:p>
            <a:pPr lvl="0"/>
            <a:r>
              <a:rPr lang="en-US"/>
              <a:t>Click here to add an optional subtitle</a:t>
            </a:r>
            <a:endParaRPr lang="nl-NL"/>
          </a:p>
        </p:txBody>
      </p:sp>
      <p:sp>
        <p:nvSpPr>
          <p:cNvPr id="27" name="Text Placeholder 26"/>
          <p:cNvSpPr>
            <a:spLocks noGrp="1"/>
          </p:cNvSpPr>
          <p:nvPr>
            <p:ph type="body" sz="quarter" idx="12" hasCustomPrompt="1"/>
          </p:nvPr>
        </p:nvSpPr>
        <p:spPr>
          <a:xfrm>
            <a:off x="4310063" y="5258375"/>
            <a:ext cx="6672262" cy="346749"/>
          </a:xfrm>
          <a:prstGeom prst="rect">
            <a:avLst/>
          </a:prstGeom>
        </p:spPr>
        <p:txBody>
          <a:bodyPr/>
          <a:lstStyle>
            <a:lvl1pPr marL="0" indent="0">
              <a:lnSpc>
                <a:spcPct val="100000"/>
              </a:lnSpc>
              <a:spcBef>
                <a:spcPts val="0"/>
              </a:spcBef>
              <a:buNone/>
              <a:defRPr sz="1800" cap="all" baseline="0">
                <a:latin typeface="Arial" panose="020B0604020202020204" pitchFamily="34" charset="0"/>
                <a:cs typeface="Arial" panose="020B0604020202020204" pitchFamily="34" charset="0"/>
              </a:defRPr>
            </a:lvl1pPr>
          </a:lstStyle>
          <a:p>
            <a:pPr lvl="0"/>
            <a:r>
              <a:rPr lang="en-US"/>
              <a:t>FIRST LASTNAME</a:t>
            </a:r>
            <a:endParaRPr lang="nl-NL"/>
          </a:p>
        </p:txBody>
      </p:sp>
      <p:sp>
        <p:nvSpPr>
          <p:cNvPr id="19" name="Picture Placeholder 28"/>
          <p:cNvSpPr>
            <a:spLocks noGrp="1"/>
          </p:cNvSpPr>
          <p:nvPr>
            <p:ph type="pic" sz="quarter" idx="13" hasCustomPrompt="1"/>
          </p:nvPr>
        </p:nvSpPr>
        <p:spPr>
          <a:xfrm>
            <a:off x="245925" y="6139759"/>
            <a:ext cx="1440000" cy="576000"/>
          </a:xfrm>
          <a:prstGeom prst="rect">
            <a:avLst/>
          </a:prstGeom>
        </p:spPr>
        <p:txBody>
          <a:bodyPr>
            <a:noAutofit/>
          </a:bodyPr>
          <a:lstStyle>
            <a:lvl1pPr marL="0" indent="0">
              <a:buNone/>
              <a:defRPr sz="1050" baseline="0">
                <a:solidFill>
                  <a:schemeClr val="bg2">
                    <a:lumMod val="25000"/>
                  </a:schemeClr>
                </a:solidFill>
              </a:defRPr>
            </a:lvl1pPr>
          </a:lstStyle>
          <a:p>
            <a:r>
              <a:rPr lang="en-US"/>
              <a:t>Affiliation logo (optional)</a:t>
            </a:r>
            <a:endParaRPr lang="nl-NL"/>
          </a:p>
        </p:txBody>
      </p:sp>
      <p:sp>
        <p:nvSpPr>
          <p:cNvPr id="20" name="Picture Placeholder 28"/>
          <p:cNvSpPr>
            <a:spLocks noGrp="1"/>
          </p:cNvSpPr>
          <p:nvPr>
            <p:ph type="pic" sz="quarter" idx="14" hasCustomPrompt="1"/>
          </p:nvPr>
        </p:nvSpPr>
        <p:spPr>
          <a:xfrm>
            <a:off x="1884225" y="6139759"/>
            <a:ext cx="1440000" cy="576000"/>
          </a:xfrm>
          <a:prstGeom prst="rect">
            <a:avLst/>
          </a:prstGeom>
        </p:spPr>
        <p:txBody>
          <a:bodyPr/>
          <a:lstStyle>
            <a:lvl1pPr marL="0" indent="0">
              <a:buNone/>
              <a:defRPr sz="1050" baseline="0">
                <a:solidFill>
                  <a:schemeClr val="bg2">
                    <a:lumMod val="25000"/>
                  </a:schemeClr>
                </a:solidFill>
              </a:defRPr>
            </a:lvl1pPr>
          </a:lstStyle>
          <a:p>
            <a:r>
              <a:rPr lang="en-US"/>
              <a:t>Affiliation logo (optional)</a:t>
            </a:r>
            <a:endParaRPr lang="nl-NL"/>
          </a:p>
        </p:txBody>
      </p:sp>
      <p:sp>
        <p:nvSpPr>
          <p:cNvPr id="21" name="Picture Placeholder 28"/>
          <p:cNvSpPr>
            <a:spLocks noGrp="1"/>
          </p:cNvSpPr>
          <p:nvPr>
            <p:ph type="pic" sz="quarter" idx="15" hasCustomPrompt="1"/>
          </p:nvPr>
        </p:nvSpPr>
        <p:spPr>
          <a:xfrm>
            <a:off x="3522525" y="6136929"/>
            <a:ext cx="1440000" cy="576000"/>
          </a:xfrm>
          <a:prstGeom prst="rect">
            <a:avLst/>
          </a:prstGeom>
        </p:spPr>
        <p:txBody>
          <a:bodyPr/>
          <a:lstStyle>
            <a:lvl1pPr marL="0" indent="0">
              <a:buNone/>
              <a:defRPr sz="1050" baseline="0">
                <a:solidFill>
                  <a:schemeClr val="bg2">
                    <a:lumMod val="25000"/>
                  </a:schemeClr>
                </a:solidFill>
              </a:defRPr>
            </a:lvl1pPr>
          </a:lstStyle>
          <a:p>
            <a:r>
              <a:rPr lang="en-US"/>
              <a:t>Affiliation logo (optional)</a:t>
            </a:r>
            <a:endParaRPr lang="nl-NL"/>
          </a:p>
        </p:txBody>
      </p:sp>
    </p:spTree>
    <p:extLst>
      <p:ext uri="{BB962C8B-B14F-4D97-AF65-F5344CB8AC3E}">
        <p14:creationId xmlns:p14="http://schemas.microsoft.com/office/powerpoint/2010/main" val="3061068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14" name="Rechthoek 4"/>
          <p:cNvSpPr/>
          <p:nvPr userDrawn="1"/>
        </p:nvSpPr>
        <p:spPr>
          <a:xfrm>
            <a:off x="0" y="986372"/>
            <a:ext cx="12192000" cy="5002732"/>
          </a:xfrm>
          <a:prstGeom prst="rect">
            <a:avLst/>
          </a:prstGeom>
          <a:solidFill>
            <a:srgbClr val="00786A"/>
          </a:solidFill>
          <a:ln>
            <a:noFill/>
          </a:ln>
          <a:effectLst>
            <a:innerShdw blurRad="47625" dist="76200" dir="16200000">
              <a:prstClr val="black">
                <a:alpha val="21000"/>
              </a:prstClr>
            </a:inn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l-NL"/>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532" y="47625"/>
            <a:ext cx="2926086" cy="914402"/>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61419" y="6089649"/>
            <a:ext cx="670561" cy="670561"/>
          </a:xfrm>
          <a:prstGeom prst="rect">
            <a:avLst/>
          </a:prstGeom>
        </p:spPr>
      </p:pic>
      <p:sp>
        <p:nvSpPr>
          <p:cNvPr id="23" name="Text Placeholder 22"/>
          <p:cNvSpPr>
            <a:spLocks noGrp="1"/>
          </p:cNvSpPr>
          <p:nvPr>
            <p:ph type="body" sz="quarter" idx="10" hasCustomPrompt="1"/>
          </p:nvPr>
        </p:nvSpPr>
        <p:spPr>
          <a:xfrm>
            <a:off x="1223963" y="2056776"/>
            <a:ext cx="6672262" cy="1553391"/>
          </a:xfrm>
          <a:prstGeom prst="rect">
            <a:avLst/>
          </a:prstGeom>
        </p:spPr>
        <p:txBody>
          <a:bodyPr/>
          <a:lstStyle>
            <a:lvl1pPr marL="0" indent="0">
              <a:lnSpc>
                <a:spcPct val="100000"/>
              </a:lnSpc>
              <a:spcBef>
                <a:spcPts val="0"/>
              </a:spcBef>
              <a:buNone/>
              <a:defRPr sz="3200" b="1">
                <a:solidFill>
                  <a:schemeClr val="bg1"/>
                </a:solidFill>
                <a:latin typeface="Arial" panose="020B0604020202020204" pitchFamily="34" charset="0"/>
                <a:cs typeface="Arial" panose="020B0604020202020204" pitchFamily="34" charset="0"/>
              </a:defRPr>
            </a:lvl1pPr>
          </a:lstStyle>
          <a:p>
            <a:pPr lvl="0"/>
            <a:r>
              <a:rPr lang="en-US"/>
              <a:t>Click here to add a title</a:t>
            </a:r>
          </a:p>
        </p:txBody>
      </p:sp>
      <p:sp>
        <p:nvSpPr>
          <p:cNvPr id="25" name="Text Placeholder 24"/>
          <p:cNvSpPr>
            <a:spLocks noGrp="1"/>
          </p:cNvSpPr>
          <p:nvPr>
            <p:ph type="body" sz="quarter" idx="11" hasCustomPrompt="1"/>
          </p:nvPr>
        </p:nvSpPr>
        <p:spPr>
          <a:xfrm>
            <a:off x="1223963" y="3730190"/>
            <a:ext cx="6672262" cy="370705"/>
          </a:xfrm>
          <a:prstGeom prst="rect">
            <a:avLst/>
          </a:prstGeom>
        </p:spPr>
        <p:txBody>
          <a:bodyPr/>
          <a:lstStyle>
            <a:lvl1pPr marL="0" indent="0">
              <a:lnSpc>
                <a:spcPct val="100000"/>
              </a:lnSpc>
              <a:spcBef>
                <a:spcPts val="0"/>
              </a:spcBef>
              <a:buNone/>
              <a:defRPr sz="1600" baseline="0">
                <a:solidFill>
                  <a:schemeClr val="bg1"/>
                </a:solidFill>
                <a:latin typeface="Arial" panose="020B0604020202020204" pitchFamily="34" charset="0"/>
                <a:cs typeface="Arial" panose="020B0604020202020204" pitchFamily="34" charset="0"/>
              </a:defRPr>
            </a:lvl1pPr>
          </a:lstStyle>
          <a:p>
            <a:pPr lvl="0"/>
            <a:r>
              <a:rPr lang="en-US"/>
              <a:t>Click here to add an optional subtitle</a:t>
            </a:r>
            <a:endParaRPr lang="nl-NL"/>
          </a:p>
        </p:txBody>
      </p:sp>
      <p:sp>
        <p:nvSpPr>
          <p:cNvPr id="27" name="Text Placeholder 26"/>
          <p:cNvSpPr>
            <a:spLocks noGrp="1"/>
          </p:cNvSpPr>
          <p:nvPr>
            <p:ph type="body" sz="quarter" idx="12" hasCustomPrompt="1"/>
          </p:nvPr>
        </p:nvSpPr>
        <p:spPr>
          <a:xfrm>
            <a:off x="1223963" y="4591625"/>
            <a:ext cx="6672262" cy="346749"/>
          </a:xfrm>
          <a:prstGeom prst="rect">
            <a:avLst/>
          </a:prstGeom>
        </p:spPr>
        <p:txBody>
          <a:bodyPr/>
          <a:lstStyle>
            <a:lvl1pPr marL="0" indent="0">
              <a:lnSpc>
                <a:spcPct val="100000"/>
              </a:lnSpc>
              <a:spcBef>
                <a:spcPts val="0"/>
              </a:spcBef>
              <a:buNone/>
              <a:defRPr sz="1800" cap="all" baseline="0">
                <a:solidFill>
                  <a:schemeClr val="bg1"/>
                </a:solidFill>
                <a:latin typeface="Arial" panose="020B0604020202020204" pitchFamily="34" charset="0"/>
                <a:cs typeface="Arial" panose="020B0604020202020204" pitchFamily="34" charset="0"/>
              </a:defRPr>
            </a:lvl1pPr>
          </a:lstStyle>
          <a:p>
            <a:pPr lvl="0"/>
            <a:r>
              <a:rPr lang="en-US"/>
              <a:t>FIRST LASTNAME</a:t>
            </a:r>
            <a:endParaRPr lang="nl-NL"/>
          </a:p>
        </p:txBody>
      </p:sp>
      <p:sp>
        <p:nvSpPr>
          <p:cNvPr id="3" name="Picture Placeholder 2"/>
          <p:cNvSpPr>
            <a:spLocks noGrp="1"/>
          </p:cNvSpPr>
          <p:nvPr>
            <p:ph type="pic" sz="quarter" idx="13" hasCustomPrompt="1"/>
          </p:nvPr>
        </p:nvSpPr>
        <p:spPr>
          <a:xfrm>
            <a:off x="8970565" y="2056151"/>
            <a:ext cx="2147094" cy="2535473"/>
          </a:xfrm>
          <a:prstGeom prst="rect">
            <a:avLst/>
          </a:prstGeom>
        </p:spPr>
        <p:txBody>
          <a:bodyPr/>
          <a:lstStyle>
            <a:lvl1pPr marL="0" indent="0">
              <a:buNone/>
              <a:defRPr sz="1600">
                <a:solidFill>
                  <a:schemeClr val="bg2">
                    <a:lumMod val="25000"/>
                  </a:schemeClr>
                </a:solidFill>
                <a:latin typeface="Arial" panose="020B0604020202020204" pitchFamily="34" charset="0"/>
                <a:cs typeface="Arial" panose="020B0604020202020204" pitchFamily="34" charset="0"/>
              </a:defRPr>
            </a:lvl1pPr>
          </a:lstStyle>
          <a:p>
            <a:r>
              <a:rPr lang="en-US"/>
              <a:t>Optional picture</a:t>
            </a:r>
            <a:endParaRPr lang="nl-NL"/>
          </a:p>
        </p:txBody>
      </p:sp>
      <p:sp>
        <p:nvSpPr>
          <p:cNvPr id="11" name="Picture Placeholder 28"/>
          <p:cNvSpPr>
            <a:spLocks noGrp="1"/>
          </p:cNvSpPr>
          <p:nvPr>
            <p:ph type="pic" sz="quarter" idx="14" hasCustomPrompt="1"/>
          </p:nvPr>
        </p:nvSpPr>
        <p:spPr>
          <a:xfrm>
            <a:off x="245925" y="6139759"/>
            <a:ext cx="1440000" cy="576000"/>
          </a:xfrm>
          <a:prstGeom prst="rect">
            <a:avLst/>
          </a:prstGeom>
        </p:spPr>
        <p:txBody>
          <a:bodyPr>
            <a:noAutofit/>
          </a:bodyPr>
          <a:lstStyle>
            <a:lvl1pPr marL="0" indent="0">
              <a:buNone/>
              <a:defRPr sz="1050" baseline="0">
                <a:solidFill>
                  <a:schemeClr val="bg2">
                    <a:lumMod val="25000"/>
                  </a:schemeClr>
                </a:solidFill>
              </a:defRPr>
            </a:lvl1pPr>
          </a:lstStyle>
          <a:p>
            <a:r>
              <a:rPr lang="en-US"/>
              <a:t>Affiliation logo (optional)</a:t>
            </a:r>
            <a:endParaRPr lang="nl-NL"/>
          </a:p>
        </p:txBody>
      </p:sp>
      <p:sp>
        <p:nvSpPr>
          <p:cNvPr id="12" name="Picture Placeholder 28"/>
          <p:cNvSpPr>
            <a:spLocks noGrp="1"/>
          </p:cNvSpPr>
          <p:nvPr>
            <p:ph type="pic" sz="quarter" idx="15" hasCustomPrompt="1"/>
          </p:nvPr>
        </p:nvSpPr>
        <p:spPr>
          <a:xfrm>
            <a:off x="1884225" y="6139759"/>
            <a:ext cx="1440000" cy="576000"/>
          </a:xfrm>
          <a:prstGeom prst="rect">
            <a:avLst/>
          </a:prstGeom>
        </p:spPr>
        <p:txBody>
          <a:bodyPr/>
          <a:lstStyle>
            <a:lvl1pPr marL="0" indent="0">
              <a:buNone/>
              <a:defRPr sz="1050" baseline="0">
                <a:solidFill>
                  <a:schemeClr val="bg2">
                    <a:lumMod val="25000"/>
                  </a:schemeClr>
                </a:solidFill>
              </a:defRPr>
            </a:lvl1pPr>
          </a:lstStyle>
          <a:p>
            <a:r>
              <a:rPr lang="en-US"/>
              <a:t>Affiliation logo (optional)</a:t>
            </a:r>
            <a:endParaRPr lang="nl-NL"/>
          </a:p>
        </p:txBody>
      </p:sp>
      <p:sp>
        <p:nvSpPr>
          <p:cNvPr id="13" name="Picture Placeholder 28"/>
          <p:cNvSpPr>
            <a:spLocks noGrp="1"/>
          </p:cNvSpPr>
          <p:nvPr>
            <p:ph type="pic" sz="quarter" idx="16" hasCustomPrompt="1"/>
          </p:nvPr>
        </p:nvSpPr>
        <p:spPr>
          <a:xfrm>
            <a:off x="3522525" y="6136929"/>
            <a:ext cx="1440000" cy="576000"/>
          </a:xfrm>
          <a:prstGeom prst="rect">
            <a:avLst/>
          </a:prstGeom>
        </p:spPr>
        <p:txBody>
          <a:bodyPr/>
          <a:lstStyle>
            <a:lvl1pPr marL="0" indent="0">
              <a:buNone/>
              <a:defRPr sz="1050" baseline="0">
                <a:solidFill>
                  <a:schemeClr val="bg2">
                    <a:lumMod val="25000"/>
                  </a:schemeClr>
                </a:solidFill>
              </a:defRPr>
            </a:lvl1pPr>
          </a:lstStyle>
          <a:p>
            <a:r>
              <a:rPr lang="en-US"/>
              <a:t>Affiliation logo (optional)</a:t>
            </a:r>
            <a:endParaRPr lang="nl-NL"/>
          </a:p>
        </p:txBody>
      </p:sp>
    </p:spTree>
    <p:extLst>
      <p:ext uri="{BB962C8B-B14F-4D97-AF65-F5344CB8AC3E}">
        <p14:creationId xmlns:p14="http://schemas.microsoft.com/office/powerpoint/2010/main" val="191389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3006" y="6117080"/>
            <a:ext cx="938786" cy="615697"/>
          </a:xfrm>
          <a:prstGeom prst="rect">
            <a:avLst/>
          </a:prstGeom>
        </p:spPr>
      </p:pic>
      <p:sp>
        <p:nvSpPr>
          <p:cNvPr id="6" name="Text Placeholder 5"/>
          <p:cNvSpPr>
            <a:spLocks noGrp="1"/>
          </p:cNvSpPr>
          <p:nvPr>
            <p:ph type="body" sz="quarter" idx="14" hasCustomPrompt="1"/>
          </p:nvPr>
        </p:nvSpPr>
        <p:spPr>
          <a:xfrm>
            <a:off x="728662" y="601222"/>
            <a:ext cx="8167688" cy="1056128"/>
          </a:xfrm>
          <a:prstGeom prst="rect">
            <a:avLst/>
          </a:prstGeom>
        </p:spPr>
        <p:txBody>
          <a:bodyPr tIns="36000" bIns="36000" anchor="t" anchorCtr="0"/>
          <a:lstStyle>
            <a:lvl1pPr marL="0" indent="0" algn="l">
              <a:lnSpc>
                <a:spcPct val="100000"/>
              </a:lnSpc>
              <a:spcBef>
                <a:spcPts val="0"/>
              </a:spcBef>
              <a:buNone/>
              <a:defRPr sz="3200" baseline="0">
                <a:solidFill>
                  <a:srgbClr val="00786A"/>
                </a:solidFill>
                <a:latin typeface="Arial" panose="020B0604020202020204" pitchFamily="34" charset="0"/>
                <a:cs typeface="Arial" panose="020B0604020202020204" pitchFamily="34" charset="0"/>
              </a:defRPr>
            </a:lvl1pPr>
          </a:lstStyle>
          <a:p>
            <a:pPr lvl="0"/>
            <a:r>
              <a:rPr lang="en-US"/>
              <a:t>Header</a:t>
            </a:r>
          </a:p>
        </p:txBody>
      </p:sp>
      <p:sp>
        <p:nvSpPr>
          <p:cNvPr id="21" name="Text Placeholder 20"/>
          <p:cNvSpPr>
            <a:spLocks noGrp="1"/>
          </p:cNvSpPr>
          <p:nvPr>
            <p:ph type="body" sz="quarter" idx="16" hasCustomPrompt="1"/>
          </p:nvPr>
        </p:nvSpPr>
        <p:spPr>
          <a:xfrm>
            <a:off x="0" y="0"/>
            <a:ext cx="12192000" cy="313200"/>
          </a:xfrm>
          <a:prstGeom prst="rect">
            <a:avLst/>
          </a:prstGeom>
          <a:solidFill>
            <a:schemeClr val="accent2"/>
          </a:solidFill>
          <a:effectLst>
            <a:outerShdw blurRad="47625" dist="76200" dir="5400000" algn="t" rotWithShape="0">
              <a:prstClr val="black">
                <a:alpha val="21000"/>
              </a:prstClr>
            </a:outerShdw>
          </a:effectLst>
        </p:spPr>
        <p:txBody>
          <a:bodyPr lIns="0" tIns="0" rIns="108000" bIns="0" anchor="ctr" anchorCtr="0"/>
          <a:lstStyle>
            <a:lvl1pPr marL="0" indent="0" algn="r">
              <a:lnSpc>
                <a:spcPct val="100000"/>
              </a:lnSpc>
              <a:spcBef>
                <a:spcPts val="0"/>
              </a:spcBef>
              <a:buNone/>
              <a:defRPr sz="1000" cap="all" baseline="0">
                <a:solidFill>
                  <a:schemeClr val="bg1"/>
                </a:solidFill>
                <a:latin typeface="Arial" panose="020B0604020202020204" pitchFamily="34" charset="0"/>
                <a:cs typeface="Arial" panose="020B0604020202020204" pitchFamily="34" charset="0"/>
              </a:defRPr>
            </a:lvl1pPr>
          </a:lstStyle>
          <a:p>
            <a:pPr lvl="0"/>
            <a:r>
              <a:rPr lang="en-US"/>
              <a:t>Section title (optional) </a:t>
            </a:r>
            <a:r>
              <a:rPr lang="en-US" sz="1000" cap="all" baseline="0">
                <a:solidFill>
                  <a:schemeClr val="bg1"/>
                </a:solidFill>
              </a:rPr>
              <a:t>•  </a:t>
            </a:r>
            <a:r>
              <a:rPr lang="en-US"/>
              <a:t>name of presentation </a:t>
            </a:r>
            <a:r>
              <a:rPr lang="en-US" sz="1000" cap="all" baseline="0">
                <a:solidFill>
                  <a:schemeClr val="bg1"/>
                </a:solidFill>
              </a:rPr>
              <a:t>• max planck institute for psycholinguistics</a:t>
            </a:r>
            <a:endParaRPr lang="nl-NL"/>
          </a:p>
        </p:txBody>
      </p:sp>
      <p:sp>
        <p:nvSpPr>
          <p:cNvPr id="26" name="Text Placeholder 8"/>
          <p:cNvSpPr>
            <a:spLocks noGrp="1"/>
          </p:cNvSpPr>
          <p:nvPr>
            <p:ph type="body" sz="quarter" idx="17" hasCustomPrompt="1"/>
          </p:nvPr>
        </p:nvSpPr>
        <p:spPr>
          <a:xfrm>
            <a:off x="728662" y="1790700"/>
            <a:ext cx="8167688" cy="4198938"/>
          </a:xfrm>
          <a:prstGeom prst="rect">
            <a:avLst/>
          </a:prstGeom>
        </p:spPr>
        <p:txBody>
          <a:bodyPr/>
          <a:lstStyle>
            <a:lvl1pPr marL="0" indent="0" algn="l">
              <a:lnSpc>
                <a:spcPct val="100000"/>
              </a:lnSpc>
              <a:spcBef>
                <a:spcPts val="0"/>
              </a:spcBef>
              <a:buFont typeface="Arial" panose="020B0604020202020204" pitchFamily="34" charset="0"/>
              <a:buNone/>
              <a:defRPr sz="2000" baseline="0">
                <a:latin typeface="Arial" panose="020B0604020202020204" pitchFamily="34" charset="0"/>
                <a:cs typeface="Arial" panose="020B0604020202020204" pitchFamily="34" charset="0"/>
              </a:defRPr>
            </a:lvl1pPr>
          </a:lstStyle>
          <a:p>
            <a:pPr lvl="0"/>
            <a:r>
              <a:rPr lang="nl-NL"/>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200159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3006" y="6117080"/>
            <a:ext cx="938786" cy="615697"/>
          </a:xfrm>
          <a:prstGeom prst="rect">
            <a:avLst/>
          </a:prstGeom>
        </p:spPr>
      </p:pic>
      <p:sp>
        <p:nvSpPr>
          <p:cNvPr id="6" name="Text Placeholder 5"/>
          <p:cNvSpPr>
            <a:spLocks noGrp="1"/>
          </p:cNvSpPr>
          <p:nvPr>
            <p:ph type="body" sz="quarter" idx="14" hasCustomPrompt="1"/>
          </p:nvPr>
        </p:nvSpPr>
        <p:spPr>
          <a:xfrm>
            <a:off x="2986087" y="601222"/>
            <a:ext cx="6219825" cy="1056128"/>
          </a:xfrm>
          <a:prstGeom prst="rect">
            <a:avLst/>
          </a:prstGeom>
        </p:spPr>
        <p:txBody>
          <a:bodyPr tIns="36000" bIns="36000" anchor="t" anchorCtr="0"/>
          <a:lstStyle>
            <a:lvl1pPr marL="0" indent="0" algn="ctr">
              <a:lnSpc>
                <a:spcPct val="100000"/>
              </a:lnSpc>
              <a:spcBef>
                <a:spcPts val="0"/>
              </a:spcBef>
              <a:buNone/>
              <a:defRPr sz="3200" baseline="0">
                <a:solidFill>
                  <a:srgbClr val="00786A"/>
                </a:solidFill>
                <a:latin typeface="Arial" panose="020B0604020202020204" pitchFamily="34" charset="0"/>
                <a:cs typeface="Arial" panose="020B0604020202020204" pitchFamily="34" charset="0"/>
              </a:defRPr>
            </a:lvl1pPr>
          </a:lstStyle>
          <a:p>
            <a:pPr lvl="0"/>
            <a:r>
              <a:rPr lang="en-US"/>
              <a:t>List header</a:t>
            </a:r>
          </a:p>
        </p:txBody>
      </p:sp>
      <p:sp>
        <p:nvSpPr>
          <p:cNvPr id="9" name="Text Placeholder 8"/>
          <p:cNvSpPr>
            <a:spLocks noGrp="1"/>
          </p:cNvSpPr>
          <p:nvPr>
            <p:ph type="body" sz="quarter" idx="15" hasCustomPrompt="1"/>
          </p:nvPr>
        </p:nvSpPr>
        <p:spPr>
          <a:xfrm>
            <a:off x="2986087" y="1790700"/>
            <a:ext cx="6219827" cy="4198938"/>
          </a:xfrm>
          <a:prstGeom prst="rect">
            <a:avLst/>
          </a:prstGeom>
        </p:spPr>
        <p:txBody>
          <a:bodyPr/>
          <a:lstStyle>
            <a:lvl1pPr marL="288000" indent="-288000">
              <a:lnSpc>
                <a:spcPct val="100000"/>
              </a:lnSpc>
              <a:spcBef>
                <a:spcPts val="0"/>
              </a:spcBef>
              <a:buFont typeface="Arial" panose="020B0604020202020204" pitchFamily="34" charset="0"/>
              <a:buChar char="•"/>
              <a:defRPr sz="2000" baseline="0">
                <a:latin typeface="Arial" panose="020B0604020202020204" pitchFamily="34" charset="0"/>
                <a:cs typeface="Arial" panose="020B0604020202020204" pitchFamily="34" charset="0"/>
              </a:defRPr>
            </a:lvl1pPr>
          </a:lstStyle>
          <a:p>
            <a:pPr lvl="0"/>
            <a:r>
              <a:rPr lang="en-US"/>
              <a:t>Item 1</a:t>
            </a:r>
          </a:p>
          <a:p>
            <a:pPr lvl="0"/>
            <a:r>
              <a:rPr lang="en-US"/>
              <a:t>Item 2</a:t>
            </a:r>
          </a:p>
          <a:p>
            <a:pPr lvl="0"/>
            <a:r>
              <a:rPr lang="en-US"/>
              <a:t>Etc.</a:t>
            </a:r>
            <a:endParaRPr lang="nl-NL"/>
          </a:p>
        </p:txBody>
      </p:sp>
      <p:sp>
        <p:nvSpPr>
          <p:cNvPr id="21" name="Text Placeholder 20"/>
          <p:cNvSpPr>
            <a:spLocks noGrp="1"/>
          </p:cNvSpPr>
          <p:nvPr>
            <p:ph type="body" sz="quarter" idx="16" hasCustomPrompt="1"/>
          </p:nvPr>
        </p:nvSpPr>
        <p:spPr>
          <a:xfrm>
            <a:off x="0" y="0"/>
            <a:ext cx="12192000" cy="313200"/>
          </a:xfrm>
          <a:prstGeom prst="rect">
            <a:avLst/>
          </a:prstGeom>
          <a:solidFill>
            <a:schemeClr val="accent2"/>
          </a:solidFill>
          <a:effectLst>
            <a:outerShdw blurRad="47625" dist="76200" dir="5400000" algn="t" rotWithShape="0">
              <a:prstClr val="black">
                <a:alpha val="21000"/>
              </a:prstClr>
            </a:outerShdw>
          </a:effectLst>
        </p:spPr>
        <p:txBody>
          <a:bodyPr lIns="0" tIns="0" rIns="108000" bIns="0" anchor="ctr" anchorCtr="0"/>
          <a:lstStyle>
            <a:lvl1pPr marL="0" indent="0" algn="r">
              <a:lnSpc>
                <a:spcPct val="100000"/>
              </a:lnSpc>
              <a:spcBef>
                <a:spcPts val="0"/>
              </a:spcBef>
              <a:buNone/>
              <a:defRPr sz="1000" cap="all" baseline="0">
                <a:solidFill>
                  <a:schemeClr val="bg1"/>
                </a:solidFill>
                <a:latin typeface="Arial" panose="020B0604020202020204" pitchFamily="34" charset="0"/>
                <a:cs typeface="Arial" panose="020B0604020202020204" pitchFamily="34" charset="0"/>
              </a:defRPr>
            </a:lvl1pPr>
          </a:lstStyle>
          <a:p>
            <a:pPr lvl="0"/>
            <a:r>
              <a:rPr lang="en-US"/>
              <a:t>Section title (optional) </a:t>
            </a:r>
            <a:r>
              <a:rPr lang="en-US" sz="1000" cap="all" baseline="0">
                <a:solidFill>
                  <a:schemeClr val="bg1"/>
                </a:solidFill>
              </a:rPr>
              <a:t>•  </a:t>
            </a:r>
            <a:r>
              <a:rPr lang="en-US"/>
              <a:t>name of presentation </a:t>
            </a:r>
            <a:r>
              <a:rPr lang="en-US" sz="1000" cap="all" baseline="0">
                <a:solidFill>
                  <a:schemeClr val="bg1"/>
                </a:solidFill>
              </a:rPr>
              <a:t>• max planck institute for psycholinguistics</a:t>
            </a:r>
            <a:endParaRPr lang="nl-NL"/>
          </a:p>
        </p:txBody>
      </p:sp>
    </p:spTree>
    <p:extLst>
      <p:ext uri="{BB962C8B-B14F-4D97-AF65-F5344CB8AC3E}">
        <p14:creationId xmlns:p14="http://schemas.microsoft.com/office/powerpoint/2010/main" val="2718088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rgbClr val="00786A"/>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61126" y="2709671"/>
            <a:ext cx="6269749" cy="1438659"/>
          </a:xfrm>
          <a:prstGeom prst="rect">
            <a:avLst/>
          </a:prstGeom>
        </p:spPr>
      </p:pic>
    </p:spTree>
    <p:extLst>
      <p:ext uri="{BB962C8B-B14F-4D97-AF65-F5344CB8AC3E}">
        <p14:creationId xmlns:p14="http://schemas.microsoft.com/office/powerpoint/2010/main" val="12434908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826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our_Horsemen_of_the_Apocalypse#/media/File:Apocalypse_vasnetsov.jpg" TargetMode="External"/><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cos.io/initiatives/prereg?_ga=2.176210405.1121550959.1614622237-753019362.1613128864"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cos.io/initiatives/prereg?_ga=2.176210405.1121550959.1614622237-753019362.1613128864"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aspredicted.org/"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osf.io/zab38/wiki/home/" TargetMode="Externa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hyperlink" Target="https://osf.io/w89ju" TargetMode="External"/><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osf.io/w89ju"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osf.io/w89ju" TargetMode="External"/><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osf.io/w89ju" TargetMode="External"/><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osf.io/w89ju"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journals.sagepub.com/doi/full/10.1177/0956797615571018" TargetMode="External"/><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hyperlink" Target="https://osf.io/bh5k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hyperlink" Target="https://osf.io/xjtc5" TargetMode="External"/><Relationship Id="rId2" Type="http://schemas.openxmlformats.org/officeDocument/2006/relationships/hyperlink" Target="chrome-extension://efaidnbmnnnibpcajpcglclefindmkaj/https:/aspredicted.org/ru8ua.pdf" TargetMode="External"/><Relationship Id="rId1" Type="http://schemas.openxmlformats.org/officeDocument/2006/relationships/slideLayout" Target="../slideLayouts/slideLayout4.xml"/><Relationship Id="rId5" Type="http://schemas.openxmlformats.org/officeDocument/2006/relationships/hyperlink" Target="https://osf.io/uwzb5" TargetMode="External"/><Relationship Id="rId4" Type="http://schemas.openxmlformats.org/officeDocument/2006/relationships/hyperlink" Target="https://osf.io/uf9gh"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cos.io/initiatives/registered-reports"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s://cos.io/rr/"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hinyapps.org/apps/p-hack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3962" y="2056776"/>
            <a:ext cx="10145879" cy="1553391"/>
          </a:xfrm>
        </p:spPr>
        <p:txBody>
          <a:bodyPr/>
          <a:lstStyle/>
          <a:p>
            <a:r>
              <a:rPr lang="en-US" noProof="0"/>
              <a:t>Preregister</a:t>
            </a:r>
            <a:r>
              <a:rPr lang="en-NL"/>
              <a:t>ation: Why, </a:t>
            </a:r>
            <a:r>
              <a:rPr lang="en-US"/>
              <a:t>w</a:t>
            </a:r>
            <a:r>
              <a:rPr lang="en-NL"/>
              <a:t>h</a:t>
            </a:r>
            <a:r>
              <a:rPr lang="en-US"/>
              <a:t>e</a:t>
            </a:r>
            <a:r>
              <a:rPr lang="en-NL"/>
              <a:t>n, </a:t>
            </a:r>
            <a:r>
              <a:rPr lang="en-US"/>
              <a:t>w</a:t>
            </a:r>
            <a:r>
              <a:rPr lang="en-NL"/>
              <a:t>h</a:t>
            </a:r>
            <a:r>
              <a:rPr lang="en-US"/>
              <a:t>a</a:t>
            </a:r>
            <a:r>
              <a:rPr lang="en-NL"/>
              <a:t>t </a:t>
            </a:r>
            <a:r>
              <a:rPr lang="en-US"/>
              <a:t>a</a:t>
            </a:r>
            <a:r>
              <a:rPr lang="en-NL"/>
              <a:t>n</a:t>
            </a:r>
            <a:r>
              <a:rPr lang="en-US"/>
              <a:t>d</a:t>
            </a:r>
            <a:r>
              <a:rPr lang="en-NL"/>
              <a:t> how?</a:t>
            </a:r>
            <a:endParaRPr lang="en-US" noProof="0" dirty="0"/>
          </a:p>
        </p:txBody>
      </p:sp>
      <p:sp>
        <p:nvSpPr>
          <p:cNvPr id="3" name="Text Placeholder 2"/>
          <p:cNvSpPr>
            <a:spLocks noGrp="1"/>
          </p:cNvSpPr>
          <p:nvPr>
            <p:ph type="body" sz="quarter" idx="11"/>
          </p:nvPr>
        </p:nvSpPr>
        <p:spPr>
          <a:xfrm>
            <a:off x="1223962" y="2981253"/>
            <a:ext cx="6672262" cy="370705"/>
          </a:xfrm>
        </p:spPr>
        <p:txBody>
          <a:bodyPr/>
          <a:lstStyle/>
          <a:p>
            <a:r>
              <a:rPr lang="en-US" noProof="0" dirty="0"/>
              <a:t>Key practices for the language scientist </a:t>
            </a:r>
            <a:r>
              <a:rPr lang="en-US" noProof="0"/>
              <a:t>– </a:t>
            </a:r>
            <a:r>
              <a:rPr lang="en-NL" noProof="0"/>
              <a:t>29 N</a:t>
            </a:r>
            <a:r>
              <a:rPr lang="en-US" noProof="0"/>
              <a:t>o</a:t>
            </a:r>
            <a:r>
              <a:rPr lang="en-NL" noProof="0"/>
              <a:t>v 2022</a:t>
            </a:r>
            <a:endParaRPr lang="en-US" noProof="0" dirty="0"/>
          </a:p>
        </p:txBody>
      </p:sp>
      <p:sp>
        <p:nvSpPr>
          <p:cNvPr id="4" name="Text Placeholder 3"/>
          <p:cNvSpPr>
            <a:spLocks noGrp="1"/>
          </p:cNvSpPr>
          <p:nvPr>
            <p:ph type="body" sz="quarter" idx="12"/>
          </p:nvPr>
        </p:nvSpPr>
        <p:spPr>
          <a:xfrm>
            <a:off x="1223962" y="3729389"/>
            <a:ext cx="9182780" cy="346749"/>
          </a:xfrm>
        </p:spPr>
        <p:txBody>
          <a:bodyPr/>
          <a:lstStyle/>
          <a:p>
            <a:r>
              <a:rPr lang="en-NL" sz="2400" noProof="0"/>
              <a:t>L</a:t>
            </a:r>
            <a:r>
              <a:rPr lang="en-US" sz="2400" noProof="0"/>
              <a:t>i</a:t>
            </a:r>
            <a:r>
              <a:rPr lang="en-NL" sz="2400" noProof="0"/>
              <a:t>m</a:t>
            </a:r>
            <a:r>
              <a:rPr lang="en-US" sz="2400" noProof="0"/>
              <a:t>o</a:t>
            </a:r>
            <a:r>
              <a:rPr lang="en-NL" sz="2400" noProof="0"/>
              <a:t>r  </a:t>
            </a:r>
            <a:r>
              <a:rPr lang="en-US" sz="2400" noProof="0"/>
              <a:t>R</a:t>
            </a:r>
            <a:r>
              <a:rPr lang="en-NL" sz="2400" noProof="0"/>
              <a:t>a</a:t>
            </a:r>
            <a:r>
              <a:rPr lang="en-US" sz="2400" noProof="0"/>
              <a:t>v</a:t>
            </a:r>
            <a:r>
              <a:rPr lang="en-NL" sz="2400" noProof="0"/>
              <a:t>i</a:t>
            </a:r>
            <a:r>
              <a:rPr lang="en-US" sz="2400" noProof="0"/>
              <a:t>v</a:t>
            </a:r>
            <a:endParaRPr lang="en-NL" sz="2400" noProof="0"/>
          </a:p>
          <a:p>
            <a:endParaRPr lang="en-NL"/>
          </a:p>
          <a:p>
            <a:endParaRPr lang="en-NL" u="sng" noProof="0"/>
          </a:p>
          <a:p>
            <a:r>
              <a:rPr lang="en-US" u="sng" noProof="0"/>
              <a:t>m</a:t>
            </a:r>
            <a:r>
              <a:rPr lang="en-NL" u="sng" noProof="0"/>
              <a:t>a</a:t>
            </a:r>
            <a:r>
              <a:rPr lang="en-US" u="sng" noProof="0"/>
              <a:t>s</a:t>
            </a:r>
            <a:r>
              <a:rPr lang="en-NL" u="sng" noProof="0"/>
              <a:t>s</a:t>
            </a:r>
            <a:r>
              <a:rPr lang="en-US" u="sng" noProof="0"/>
              <a:t>i</a:t>
            </a:r>
            <a:r>
              <a:rPr lang="en-NL" u="sng" noProof="0"/>
              <a:t>v</a:t>
            </a:r>
            <a:r>
              <a:rPr lang="en-US" u="sng" noProof="0"/>
              <a:t>e</a:t>
            </a:r>
            <a:r>
              <a:rPr lang="en-NL" u="sng" noProof="0"/>
              <a:t> </a:t>
            </a:r>
            <a:r>
              <a:rPr lang="en-US" u="sng" noProof="0"/>
              <a:t>c</a:t>
            </a:r>
            <a:r>
              <a:rPr lang="en-NL" u="sng" noProof="0"/>
              <a:t>r</a:t>
            </a:r>
            <a:r>
              <a:rPr lang="en-US" u="sng" noProof="0"/>
              <a:t>e</a:t>
            </a:r>
            <a:r>
              <a:rPr lang="en-NL" u="sng" noProof="0"/>
              <a:t>d</a:t>
            </a:r>
            <a:r>
              <a:rPr lang="en-US" u="sng" noProof="0"/>
              <a:t>i</a:t>
            </a:r>
            <a:r>
              <a:rPr lang="en-NL" u="sng" noProof="0"/>
              <a:t>t </a:t>
            </a:r>
            <a:r>
              <a:rPr lang="en-US" u="sng" noProof="0"/>
              <a:t>g</a:t>
            </a:r>
            <a:r>
              <a:rPr lang="en-NL" u="sng" noProof="0"/>
              <a:t>o</a:t>
            </a:r>
            <a:r>
              <a:rPr lang="en-US" u="sng" noProof="0"/>
              <a:t>e</a:t>
            </a:r>
            <a:r>
              <a:rPr lang="en-NL" u="sng" noProof="0"/>
              <a:t>s </a:t>
            </a:r>
            <a:r>
              <a:rPr lang="en-US" u="sng" noProof="0"/>
              <a:t>t</a:t>
            </a:r>
            <a:r>
              <a:rPr lang="en-NL" u="sng" noProof="0"/>
              <a:t>o:</a:t>
            </a:r>
          </a:p>
          <a:p>
            <a:r>
              <a:rPr lang="en-US"/>
              <a:t>Guillermo montero-melis</a:t>
            </a:r>
            <a:r>
              <a:rPr lang="en-NL"/>
              <a:t>, </a:t>
            </a:r>
            <a:r>
              <a:rPr lang="de-DE"/>
              <a:t>Melanie S. Schreiner,</a:t>
            </a:r>
            <a:r>
              <a:rPr lang="en-NL"/>
              <a:t> </a:t>
            </a:r>
            <a:r>
              <a:rPr lang="de-DE"/>
              <a:t>Frauke Beyer, Mariella Paul</a:t>
            </a:r>
            <a:r>
              <a:rPr lang="en-NL"/>
              <a:t>, </a:t>
            </a:r>
            <a:r>
              <a:rPr lang="en-US"/>
              <a:t>c</a:t>
            </a:r>
            <a:r>
              <a:rPr lang="en-NL"/>
              <a:t>e</a:t>
            </a:r>
            <a:r>
              <a:rPr lang="en-US"/>
              <a:t>n</a:t>
            </a:r>
            <a:r>
              <a:rPr lang="en-NL"/>
              <a:t>t</a:t>
            </a:r>
            <a:r>
              <a:rPr lang="en-US"/>
              <a:t>e</a:t>
            </a:r>
            <a:r>
              <a:rPr lang="en-NL"/>
              <a:t>r </a:t>
            </a:r>
            <a:r>
              <a:rPr lang="en-US"/>
              <a:t>f</a:t>
            </a:r>
            <a:r>
              <a:rPr lang="en-NL"/>
              <a:t>o</a:t>
            </a:r>
            <a:r>
              <a:rPr lang="en-US"/>
              <a:t>r</a:t>
            </a:r>
            <a:r>
              <a:rPr lang="en-NL"/>
              <a:t> </a:t>
            </a:r>
            <a:r>
              <a:rPr lang="en-US"/>
              <a:t>o</a:t>
            </a:r>
            <a:r>
              <a:rPr lang="en-NL"/>
              <a:t>p</a:t>
            </a:r>
            <a:r>
              <a:rPr lang="en-US"/>
              <a:t>e</a:t>
            </a:r>
            <a:r>
              <a:rPr lang="en-NL"/>
              <a:t>n </a:t>
            </a:r>
            <a:r>
              <a:rPr lang="en-US"/>
              <a:t>s</a:t>
            </a:r>
            <a:r>
              <a:rPr lang="en-NL"/>
              <a:t>c</a:t>
            </a:r>
            <a:r>
              <a:rPr lang="en-US"/>
              <a:t>i</a:t>
            </a:r>
            <a:r>
              <a:rPr lang="en-NL"/>
              <a:t>e</a:t>
            </a:r>
            <a:r>
              <a:rPr lang="en-US"/>
              <a:t>n</a:t>
            </a:r>
            <a:r>
              <a:rPr lang="en-NL"/>
              <a:t>c</a:t>
            </a:r>
            <a:r>
              <a:rPr lang="en-US"/>
              <a:t>e</a:t>
            </a:r>
            <a:r>
              <a:rPr lang="en-NL"/>
              <a:t> (</a:t>
            </a:r>
            <a:r>
              <a:rPr lang="en-US"/>
              <a:t>c</a:t>
            </a:r>
            <a:r>
              <a:rPr lang="en-NL"/>
              <a:t>o</a:t>
            </a:r>
            <a:r>
              <a:rPr lang="en-US"/>
              <a:t>s</a:t>
            </a:r>
            <a:r>
              <a:rPr lang="en-NL"/>
              <a:t>)</a:t>
            </a:r>
            <a:endParaRPr lang="en-US"/>
          </a:p>
          <a:p>
            <a:endParaRPr lang="en-US" noProof="0" dirty="0"/>
          </a:p>
        </p:txBody>
      </p:sp>
    </p:spTree>
    <p:extLst>
      <p:ext uri="{BB962C8B-B14F-4D97-AF65-F5344CB8AC3E}">
        <p14:creationId xmlns:p14="http://schemas.microsoft.com/office/powerpoint/2010/main" val="2297364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A2650-02B9-4DEB-8E1C-F5B1472F7608}"/>
              </a:ext>
            </a:extLst>
          </p:cNvPr>
          <p:cNvSpPr>
            <a:spLocks noGrp="1"/>
          </p:cNvSpPr>
          <p:nvPr>
            <p:ph type="body" sz="quarter" idx="14"/>
          </p:nvPr>
        </p:nvSpPr>
        <p:spPr>
          <a:xfrm>
            <a:off x="728662" y="601222"/>
            <a:ext cx="10940824" cy="1056128"/>
          </a:xfrm>
        </p:spPr>
        <p:txBody>
          <a:bodyPr/>
          <a:lstStyle/>
          <a:p>
            <a:r>
              <a:rPr lang="en-US" dirty="0"/>
              <a:t>The Four Horsemen of the Reproducibility Apocalypse</a:t>
            </a:r>
            <a:endParaRPr lang="en-GB" dirty="0"/>
          </a:p>
        </p:txBody>
      </p:sp>
      <p:sp>
        <p:nvSpPr>
          <p:cNvPr id="3" name="Text Placeholder 2">
            <a:extLst>
              <a:ext uri="{FF2B5EF4-FFF2-40B4-BE49-F238E27FC236}">
                <a16:creationId xmlns:a16="http://schemas.microsoft.com/office/drawing/2014/main" id="{E0736F89-FB6E-43CC-81AA-59F3B7DFFD1A}"/>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A12E07B1-F043-412E-9EC0-2468451E8E49}"/>
              </a:ext>
            </a:extLst>
          </p:cNvPr>
          <p:cNvSpPr>
            <a:spLocks noGrp="1"/>
          </p:cNvSpPr>
          <p:nvPr>
            <p:ph type="body" sz="quarter" idx="17"/>
          </p:nvPr>
        </p:nvSpPr>
        <p:spPr>
          <a:xfrm>
            <a:off x="522514" y="1330147"/>
            <a:ext cx="6049643" cy="4941055"/>
          </a:xfrm>
        </p:spPr>
        <p:txBody>
          <a:bodyPr/>
          <a:lstStyle/>
          <a:p>
            <a:pPr marL="342900" indent="-342900">
              <a:buFont typeface="Arial" panose="020B0604020202020204" pitchFamily="34" charset="0"/>
              <a:buChar char="•"/>
            </a:pPr>
            <a:r>
              <a:rPr lang="en-US" b="1" dirty="0" err="1"/>
              <a:t>HARKing</a:t>
            </a:r>
            <a:r>
              <a:rPr lang="en-US" dirty="0"/>
              <a:t> (hypothesizing after results are known): Reverse-engineering a hypothesis from the data and then present it as </a:t>
            </a:r>
            <a:r>
              <a:rPr lang="en-US"/>
              <a:t>a priori</a:t>
            </a:r>
            <a:endParaRPr lang="en-NL"/>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b="1" dirty="0"/>
              <a:t>Low statistical power:</a:t>
            </a:r>
            <a:r>
              <a:rPr lang="en-US" dirty="0"/>
              <a:t> increases the chances of missing true discoveries and reduces the likelihood that obtained positive effects </a:t>
            </a:r>
            <a:r>
              <a:rPr lang="en-US"/>
              <a:t>are real</a:t>
            </a:r>
            <a:endParaRPr lang="en-NL"/>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b="1" dirty="0"/>
              <a:t>P-hacking </a:t>
            </a:r>
            <a:r>
              <a:rPr lang="en-US" dirty="0"/>
              <a:t>(exploiting researcher degrees of freedom): 1) collecting data until analyses return statistically significant effects; and 2) selectively reporting analyses that reveal desirable </a:t>
            </a:r>
            <a:r>
              <a:rPr lang="en-US"/>
              <a:t>outcomes.</a:t>
            </a:r>
            <a:r>
              <a:rPr lang="en-NL"/>
              <a:t> [and trying out different models until we find the “best” one]</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b="1" dirty="0"/>
              <a:t>Publication bias: </a:t>
            </a:r>
            <a:r>
              <a:rPr lang="en-US" dirty="0"/>
              <a:t>journals tend to reject manuscripts if they report </a:t>
            </a:r>
            <a:r>
              <a:rPr lang="en-US"/>
              <a:t>null </a:t>
            </a:r>
            <a:r>
              <a:rPr lang="en-NL"/>
              <a:t>results or </a:t>
            </a:r>
            <a:r>
              <a:rPr lang="en-US"/>
              <a:t>undesirable </a:t>
            </a:r>
            <a:r>
              <a:rPr lang="en-US" dirty="0"/>
              <a:t>findings</a:t>
            </a:r>
            <a:endParaRPr lang="en-GB" dirty="0"/>
          </a:p>
        </p:txBody>
      </p:sp>
      <p:sp>
        <p:nvSpPr>
          <p:cNvPr id="5" name="TextBox 4">
            <a:extLst>
              <a:ext uri="{FF2B5EF4-FFF2-40B4-BE49-F238E27FC236}">
                <a16:creationId xmlns:a16="http://schemas.microsoft.com/office/drawing/2014/main" id="{29365104-57F7-43F2-9E9C-02E3BC5F3FA4}"/>
              </a:ext>
            </a:extLst>
          </p:cNvPr>
          <p:cNvSpPr txBox="1"/>
          <p:nvPr/>
        </p:nvSpPr>
        <p:spPr bwMode="auto">
          <a:xfrm>
            <a:off x="4959178" y="6343135"/>
            <a:ext cx="550287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p>
            <a:pPr algn="r" eaLnBrk="1" hangingPunct="1"/>
            <a:r>
              <a:rPr lang="es-ES" sz="1400" dirty="0" err="1">
                <a:latin typeface="Arial" charset="0"/>
                <a:cs typeface="Arial" charset="0"/>
              </a:rPr>
              <a:t>Bishop</a:t>
            </a:r>
            <a:r>
              <a:rPr lang="es-ES" sz="1400" dirty="0">
                <a:latin typeface="Arial" charset="0"/>
                <a:cs typeface="Arial" charset="0"/>
              </a:rPr>
              <a:t>, </a:t>
            </a:r>
            <a:r>
              <a:rPr lang="es-ES" sz="1400" i="1" dirty="0" err="1">
                <a:latin typeface="Arial" charset="0"/>
                <a:cs typeface="Arial" charset="0"/>
              </a:rPr>
              <a:t>Nature</a:t>
            </a:r>
            <a:r>
              <a:rPr lang="es-ES" sz="1400" dirty="0">
                <a:latin typeface="Arial" charset="0"/>
                <a:cs typeface="Arial" charset="0"/>
              </a:rPr>
              <a:t>, 2019;</a:t>
            </a:r>
            <a:r>
              <a:rPr lang="es-ES" sz="1400" i="1" dirty="0">
                <a:latin typeface="Arial" charset="0"/>
                <a:cs typeface="Arial" charset="0"/>
              </a:rPr>
              <a:t> </a:t>
            </a:r>
            <a:r>
              <a:rPr lang="es-ES" sz="1400" dirty="0" err="1">
                <a:latin typeface="Arial" charset="0"/>
                <a:cs typeface="Arial" charset="0"/>
              </a:rPr>
              <a:t>Langer’s</a:t>
            </a:r>
            <a:r>
              <a:rPr lang="es-ES" sz="1400" dirty="0">
                <a:latin typeface="Arial" charset="0"/>
                <a:cs typeface="Arial" charset="0"/>
              </a:rPr>
              <a:t> (2019) </a:t>
            </a:r>
            <a:r>
              <a:rPr lang="es-ES" sz="1400" dirty="0" err="1">
                <a:latin typeface="Arial" charset="0"/>
                <a:cs typeface="Arial" charset="0"/>
              </a:rPr>
              <a:t>presentation</a:t>
            </a:r>
            <a:endParaRPr lang="en-GB" sz="1400" dirty="0">
              <a:latin typeface="Arial" charset="0"/>
              <a:cs typeface="Arial" charset="0"/>
            </a:endParaRPr>
          </a:p>
        </p:txBody>
      </p:sp>
      <p:pic>
        <p:nvPicPr>
          <p:cNvPr id="7" name="Picture 6">
            <a:extLst>
              <a:ext uri="{FF2B5EF4-FFF2-40B4-BE49-F238E27FC236}">
                <a16:creationId xmlns:a16="http://schemas.microsoft.com/office/drawing/2014/main" id="{595DBB09-012D-4C9F-A949-244CBB1DC514}"/>
              </a:ext>
            </a:extLst>
          </p:cNvPr>
          <p:cNvPicPr>
            <a:picLocks noChangeAspect="1"/>
          </p:cNvPicPr>
          <p:nvPr/>
        </p:nvPicPr>
        <p:blipFill>
          <a:blip r:embed="rId2"/>
          <a:stretch>
            <a:fillRect/>
          </a:stretch>
        </p:blipFill>
        <p:spPr>
          <a:xfrm>
            <a:off x="6783046" y="2220572"/>
            <a:ext cx="5326279" cy="2791063"/>
          </a:xfrm>
          <a:prstGeom prst="rect">
            <a:avLst/>
          </a:prstGeom>
        </p:spPr>
      </p:pic>
      <p:sp>
        <p:nvSpPr>
          <p:cNvPr id="8" name="TextBox 7">
            <a:extLst>
              <a:ext uri="{FF2B5EF4-FFF2-40B4-BE49-F238E27FC236}">
                <a16:creationId xmlns:a16="http://schemas.microsoft.com/office/drawing/2014/main" id="{0B952657-8BD4-4CC5-9231-88636FE2FD7D}"/>
              </a:ext>
            </a:extLst>
          </p:cNvPr>
          <p:cNvSpPr txBox="1"/>
          <p:nvPr/>
        </p:nvSpPr>
        <p:spPr bwMode="auto">
          <a:xfrm>
            <a:off x="6778305" y="5087060"/>
            <a:ext cx="515084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p>
            <a:r>
              <a:rPr lang="en-GB" sz="1000" dirty="0">
                <a:latin typeface="Arial" charset="0"/>
                <a:cs typeface="Arial" charset="0"/>
                <a:hlinkClick r:id="rId3"/>
              </a:rPr>
              <a:t>https://en.wikipedia.org/wiki/Four_Horsemen_of_the_Apocalypse#/media/File:Apocalypse_vasnetsov.jpg</a:t>
            </a:r>
            <a:r>
              <a:rPr lang="en-GB" sz="1000" dirty="0">
                <a:latin typeface="Arial" charset="0"/>
                <a:cs typeface="Arial" charset="0"/>
              </a:rPr>
              <a:t> </a:t>
            </a:r>
          </a:p>
        </p:txBody>
      </p:sp>
    </p:spTree>
    <p:extLst>
      <p:ext uri="{BB962C8B-B14F-4D97-AF65-F5344CB8AC3E}">
        <p14:creationId xmlns:p14="http://schemas.microsoft.com/office/powerpoint/2010/main" val="325070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74ABC2-FCB4-4F6C-9B52-7F43E171FC60}"/>
              </a:ext>
            </a:extLst>
          </p:cNvPr>
          <p:cNvSpPr>
            <a:spLocks noGrp="1"/>
          </p:cNvSpPr>
          <p:nvPr>
            <p:ph type="body" sz="quarter" idx="14"/>
          </p:nvPr>
        </p:nvSpPr>
        <p:spPr/>
        <p:txBody>
          <a:bodyPr/>
          <a:lstStyle/>
          <a:p>
            <a:r>
              <a:rPr lang="en-NL"/>
              <a:t>P</a:t>
            </a:r>
            <a:r>
              <a:rPr lang="en-US"/>
              <a:t>o</a:t>
            </a:r>
            <a:r>
              <a:rPr lang="en-NL"/>
              <a:t>s</a:t>
            </a:r>
            <a:r>
              <a:rPr lang="en-US"/>
              <a:t>s</a:t>
            </a:r>
            <a:r>
              <a:rPr lang="en-NL"/>
              <a:t>i</a:t>
            </a:r>
            <a:r>
              <a:rPr lang="en-US"/>
              <a:t>b</a:t>
            </a:r>
            <a:r>
              <a:rPr lang="en-NL"/>
              <a:t>l</a:t>
            </a:r>
            <a:r>
              <a:rPr lang="en-US"/>
              <a:t>e</a:t>
            </a:r>
            <a:r>
              <a:rPr lang="en-NL"/>
              <a:t> </a:t>
            </a:r>
            <a:r>
              <a:rPr lang="en-US"/>
              <a:t>s</a:t>
            </a:r>
            <a:r>
              <a:rPr lang="en-NL"/>
              <a:t>o</a:t>
            </a:r>
            <a:r>
              <a:rPr lang="en-US"/>
              <a:t>l</a:t>
            </a:r>
            <a:r>
              <a:rPr lang="en-NL"/>
              <a:t>u</a:t>
            </a:r>
            <a:r>
              <a:rPr lang="en-US"/>
              <a:t>t</a:t>
            </a:r>
            <a:r>
              <a:rPr lang="en-NL"/>
              <a:t>i</a:t>
            </a:r>
            <a:r>
              <a:rPr lang="en-US"/>
              <a:t>o</a:t>
            </a:r>
            <a:r>
              <a:rPr lang="en-NL"/>
              <a:t>n</a:t>
            </a:r>
            <a:r>
              <a:rPr lang="en-US"/>
              <a:t>s</a:t>
            </a:r>
          </a:p>
        </p:txBody>
      </p:sp>
      <p:sp>
        <p:nvSpPr>
          <p:cNvPr id="3" name="Text Placeholder 2">
            <a:extLst>
              <a:ext uri="{FF2B5EF4-FFF2-40B4-BE49-F238E27FC236}">
                <a16:creationId xmlns:a16="http://schemas.microsoft.com/office/drawing/2014/main" id="{AF318876-D778-4686-B823-627FFB021278}"/>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475C7236-E7FB-4B83-BC90-EB2D2D92D447}"/>
              </a:ext>
            </a:extLst>
          </p:cNvPr>
          <p:cNvSpPr>
            <a:spLocks noGrp="1"/>
          </p:cNvSpPr>
          <p:nvPr>
            <p:ph type="body" sz="quarter" idx="17"/>
          </p:nvPr>
        </p:nvSpPr>
        <p:spPr/>
        <p:txBody>
          <a:bodyPr/>
          <a:lstStyle/>
          <a:p>
            <a:pPr marL="342900" indent="-342900">
              <a:buFont typeface="Arial" panose="020B0604020202020204" pitchFamily="34" charset="0"/>
              <a:buChar char="•"/>
            </a:pPr>
            <a:r>
              <a:rPr lang="en-GB" sz="2400" b="1"/>
              <a:t>Use Open Science practices in your own study</a:t>
            </a:r>
            <a:endParaRPr lang="en-NL" sz="2400" b="1"/>
          </a:p>
          <a:p>
            <a:pPr marL="1028700" lvl="1" indent="-342900"/>
            <a:r>
              <a:rPr lang="en-GB"/>
              <a:t>Preregistration</a:t>
            </a:r>
            <a:endParaRPr lang="en-NL"/>
          </a:p>
          <a:p>
            <a:pPr marL="1028700" lvl="1" indent="-342900"/>
            <a:r>
              <a:rPr lang="en-GB"/>
              <a:t>Open materials + open data</a:t>
            </a:r>
          </a:p>
          <a:p>
            <a:endParaRPr lang="en-NL"/>
          </a:p>
          <a:p>
            <a:endParaRPr lang="en-NL"/>
          </a:p>
          <a:p>
            <a:pPr marL="342900" indent="-342900">
              <a:buFont typeface="Arial" panose="020B0604020202020204" pitchFamily="34" charset="0"/>
              <a:buChar char="•"/>
            </a:pPr>
            <a:r>
              <a:rPr lang="en-GB"/>
              <a:t>Collaborate with other researchers using</a:t>
            </a:r>
            <a:r>
              <a:rPr lang="en-NL"/>
              <a:t> </a:t>
            </a:r>
            <a:r>
              <a:rPr lang="en-GB"/>
              <a:t>standardized and transparent study</a:t>
            </a:r>
            <a:r>
              <a:rPr lang="en-NL"/>
              <a:t> </a:t>
            </a:r>
            <a:r>
              <a:rPr lang="en-GB"/>
              <a:t>protocols</a:t>
            </a:r>
            <a:endParaRPr lang="en-NL"/>
          </a:p>
          <a:p>
            <a:endParaRPr lang="en-US"/>
          </a:p>
        </p:txBody>
      </p:sp>
    </p:spTree>
    <p:extLst>
      <p:ext uri="{BB962C8B-B14F-4D97-AF65-F5344CB8AC3E}">
        <p14:creationId xmlns:p14="http://schemas.microsoft.com/office/powerpoint/2010/main" val="660429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E0E3A6-E6BB-4769-A580-B1D2E4B89D9F}"/>
              </a:ext>
            </a:extLst>
          </p:cNvPr>
          <p:cNvSpPr>
            <a:spLocks noGrp="1"/>
          </p:cNvSpPr>
          <p:nvPr>
            <p:ph type="body" sz="quarter" idx="14"/>
          </p:nvPr>
        </p:nvSpPr>
        <p:spPr/>
        <p:txBody>
          <a:bodyPr/>
          <a:lstStyle/>
          <a:p>
            <a:r>
              <a:rPr lang="en-US" dirty="0"/>
              <a:t>What is a </a:t>
            </a:r>
            <a:r>
              <a:rPr lang="en-US" dirty="0" err="1"/>
              <a:t>pregistration</a:t>
            </a:r>
            <a:r>
              <a:rPr lang="en-US" dirty="0"/>
              <a:t>?</a:t>
            </a:r>
            <a:endParaRPr lang="en-GB" dirty="0"/>
          </a:p>
        </p:txBody>
      </p:sp>
      <p:sp>
        <p:nvSpPr>
          <p:cNvPr id="3" name="Text Placeholder 2">
            <a:extLst>
              <a:ext uri="{FF2B5EF4-FFF2-40B4-BE49-F238E27FC236}">
                <a16:creationId xmlns:a16="http://schemas.microsoft.com/office/drawing/2014/main" id="{F8DB5151-6C81-4A62-AA62-D6FF5507FA99}"/>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20187022-E1E5-4F03-B09B-F017DA2FE963}"/>
              </a:ext>
            </a:extLst>
          </p:cNvPr>
          <p:cNvSpPr>
            <a:spLocks noGrp="1"/>
          </p:cNvSpPr>
          <p:nvPr>
            <p:ph type="body" sz="quarter" idx="17"/>
          </p:nvPr>
        </p:nvSpPr>
        <p:spPr/>
        <p:txBody>
          <a:bodyPr/>
          <a:lstStyle/>
          <a:p>
            <a:r>
              <a:rPr lang="en-US" dirty="0"/>
              <a:t>“When you preregister your research, you're simply specifying your research plan in advance of your study and submitting it to a </a:t>
            </a:r>
            <a:r>
              <a:rPr lang="en-US"/>
              <a:t>registry.”</a:t>
            </a:r>
            <a:endParaRPr lang="en-NL"/>
          </a:p>
          <a:p>
            <a:endParaRPr lang="en-US" dirty="0"/>
          </a:p>
          <a:p>
            <a:r>
              <a:rPr lang="en-US" dirty="0"/>
              <a:t>(</a:t>
            </a:r>
            <a:r>
              <a:rPr lang="en-US" dirty="0">
                <a:hlinkClick r:id="rId2"/>
              </a:rPr>
              <a:t>COS</a:t>
            </a:r>
            <a:r>
              <a:rPr lang="en-US" dirty="0"/>
              <a:t>)</a:t>
            </a:r>
            <a:endParaRPr lang="en-GB" dirty="0"/>
          </a:p>
          <a:p>
            <a:endParaRPr lang="en-US" dirty="0"/>
          </a:p>
        </p:txBody>
      </p:sp>
      <p:sp>
        <p:nvSpPr>
          <p:cNvPr id="5" name="Rectangle 4">
            <a:extLst>
              <a:ext uri="{FF2B5EF4-FFF2-40B4-BE49-F238E27FC236}">
                <a16:creationId xmlns:a16="http://schemas.microsoft.com/office/drawing/2014/main" id="{65AC6B19-B062-4FBD-9201-256DA811324E}"/>
              </a:ext>
            </a:extLst>
          </p:cNvPr>
          <p:cNvSpPr/>
          <p:nvPr/>
        </p:nvSpPr>
        <p:spPr>
          <a:xfrm>
            <a:off x="728662" y="3752781"/>
            <a:ext cx="9953898" cy="1323439"/>
          </a:xfrm>
          <a:prstGeom prst="rect">
            <a:avLst/>
          </a:prstGeom>
        </p:spPr>
        <p:txBody>
          <a:bodyPr wrap="square">
            <a:spAutoFit/>
          </a:bodyPr>
          <a:lstStyle/>
          <a:p>
            <a:r>
              <a:rPr lang="en-US" sz="2000"/>
              <a:t>“The specification of a research design, hypotheses, and analysis plan</a:t>
            </a:r>
            <a:endParaRPr lang="en-NL" sz="2000"/>
          </a:p>
          <a:p>
            <a:r>
              <a:rPr lang="en-US" sz="2000"/>
              <a:t>prior to observing the outcomes of a study“</a:t>
            </a:r>
          </a:p>
          <a:p>
            <a:endParaRPr lang="en-US" sz="2000"/>
          </a:p>
          <a:p>
            <a:r>
              <a:rPr lang="en-US" sz="2000"/>
              <a:t>Nosek &amp; Lindsay (2018)</a:t>
            </a:r>
          </a:p>
        </p:txBody>
      </p:sp>
    </p:spTree>
    <p:extLst>
      <p:ext uri="{BB962C8B-B14F-4D97-AF65-F5344CB8AC3E}">
        <p14:creationId xmlns:p14="http://schemas.microsoft.com/office/powerpoint/2010/main" val="78644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F4D11D-8E70-4D02-8E87-042362D4F835}"/>
              </a:ext>
            </a:extLst>
          </p:cNvPr>
          <p:cNvSpPr>
            <a:spLocks noGrp="1"/>
          </p:cNvSpPr>
          <p:nvPr>
            <p:ph type="body" sz="quarter" idx="14"/>
          </p:nvPr>
        </p:nvSpPr>
        <p:spPr/>
        <p:txBody>
          <a:bodyPr/>
          <a:lstStyle/>
          <a:p>
            <a:r>
              <a:rPr lang="en-US" dirty="0"/>
              <a:t>Why preregister?</a:t>
            </a:r>
            <a:endParaRPr lang="en-GB" dirty="0"/>
          </a:p>
        </p:txBody>
      </p:sp>
      <p:sp>
        <p:nvSpPr>
          <p:cNvPr id="3" name="Text Placeholder 2">
            <a:extLst>
              <a:ext uri="{FF2B5EF4-FFF2-40B4-BE49-F238E27FC236}">
                <a16:creationId xmlns:a16="http://schemas.microsoft.com/office/drawing/2014/main" id="{B3745D2F-0C89-48B3-9496-2963CA52E9AC}"/>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E2929853-5697-457A-A80E-D093F154E8E1}"/>
              </a:ext>
            </a:extLst>
          </p:cNvPr>
          <p:cNvSpPr>
            <a:spLocks noGrp="1"/>
          </p:cNvSpPr>
          <p:nvPr>
            <p:ph type="body" sz="quarter" idx="17"/>
          </p:nvPr>
        </p:nvSpPr>
        <p:spPr>
          <a:xfrm>
            <a:off x="606742" y="1657350"/>
            <a:ext cx="10218012" cy="4332288"/>
          </a:xfrm>
        </p:spPr>
        <p:txBody>
          <a:bodyPr/>
          <a:lstStyle/>
          <a:p>
            <a:pPr marL="342900" indent="-342900">
              <a:lnSpc>
                <a:spcPct val="150000"/>
              </a:lnSpc>
              <a:buFont typeface="Arial" panose="020B0604020202020204" pitchFamily="34" charset="0"/>
              <a:buChar char="•"/>
            </a:pPr>
            <a:r>
              <a:rPr lang="en-GB" sz="2400"/>
              <a:t>Makes the research process more transparent</a:t>
            </a:r>
            <a:endParaRPr lang="en-NL" sz="2400"/>
          </a:p>
          <a:p>
            <a:pPr marL="342900" indent="-342900">
              <a:lnSpc>
                <a:spcPct val="150000"/>
              </a:lnSpc>
              <a:buFont typeface="Arial" panose="020B0604020202020204" pitchFamily="34" charset="0"/>
              <a:buChar char="•"/>
            </a:pPr>
            <a:r>
              <a:rPr lang="en-GB" sz="2400"/>
              <a:t>Makes you thoroughly think through your data collection and</a:t>
            </a:r>
            <a:r>
              <a:rPr lang="en-NL" sz="2400"/>
              <a:t> </a:t>
            </a:r>
            <a:r>
              <a:rPr lang="en-GB" sz="2400"/>
              <a:t>analysis </a:t>
            </a:r>
            <a:r>
              <a:rPr lang="en-NL" sz="2400" b="1"/>
              <a:t>B</a:t>
            </a:r>
            <a:r>
              <a:rPr lang="en-US" sz="2400" b="1"/>
              <a:t>E</a:t>
            </a:r>
            <a:r>
              <a:rPr lang="en-NL" sz="2400" b="1"/>
              <a:t>F</a:t>
            </a:r>
            <a:r>
              <a:rPr lang="en-US" sz="2400" b="1"/>
              <a:t>O</a:t>
            </a:r>
            <a:r>
              <a:rPr lang="en-NL" sz="2400" b="1"/>
              <a:t>R</a:t>
            </a:r>
            <a:r>
              <a:rPr lang="en-US" sz="2400" b="1"/>
              <a:t>E</a:t>
            </a:r>
            <a:r>
              <a:rPr lang="en-GB" sz="2400"/>
              <a:t> starting</a:t>
            </a:r>
            <a:endParaRPr lang="en-NL" sz="2400"/>
          </a:p>
          <a:p>
            <a:pPr marL="342900" indent="-342900">
              <a:lnSpc>
                <a:spcPct val="150000"/>
              </a:lnSpc>
              <a:buFont typeface="Arial" panose="020B0604020202020204" pitchFamily="34" charset="0"/>
              <a:buChar char="•"/>
            </a:pPr>
            <a:r>
              <a:rPr lang="en-GB" sz="2400"/>
              <a:t>Allows to clearly distinguish between a priori and post-hoc decisions</a:t>
            </a:r>
            <a:r>
              <a:rPr lang="en-NL" sz="2400"/>
              <a:t> </a:t>
            </a:r>
            <a:r>
              <a:rPr lang="en-GB" sz="2400"/>
              <a:t>(confirmatory and exploratory analyses)</a:t>
            </a:r>
            <a:endParaRPr lang="en-NL" sz="2400"/>
          </a:p>
          <a:p>
            <a:pPr marL="342900" indent="-342900">
              <a:lnSpc>
                <a:spcPct val="150000"/>
              </a:lnSpc>
              <a:buFont typeface="Arial" panose="020B0604020202020204" pitchFamily="34" charset="0"/>
              <a:buChar char="•"/>
            </a:pPr>
            <a:r>
              <a:rPr lang="en-GB" sz="2400"/>
              <a:t>Strict documentation of studies</a:t>
            </a:r>
            <a:endParaRPr lang="en-NL" sz="2400"/>
          </a:p>
          <a:p>
            <a:pPr marL="342900" indent="-342900">
              <a:lnSpc>
                <a:spcPct val="150000"/>
              </a:lnSpc>
              <a:buFont typeface="Arial" panose="020B0604020202020204" pitchFamily="34" charset="0"/>
              <a:buChar char="•"/>
            </a:pPr>
            <a:r>
              <a:rPr lang="en-GB" sz="2400"/>
              <a:t>Allows others to reproduce your results (with code and data</a:t>
            </a:r>
            <a:r>
              <a:rPr lang="en-NL" sz="2400"/>
              <a:t> </a:t>
            </a:r>
            <a:r>
              <a:rPr lang="en-GB" sz="2400"/>
              <a:t>sharing)</a:t>
            </a:r>
            <a:endParaRPr lang="en-NL" sz="2400"/>
          </a:p>
          <a:p>
            <a:pPr marL="342900" indent="-342900">
              <a:lnSpc>
                <a:spcPct val="150000"/>
              </a:lnSpc>
              <a:buFont typeface="Arial" panose="020B0604020202020204" pitchFamily="34" charset="0"/>
              <a:buChar char="•"/>
            </a:pPr>
            <a:r>
              <a:rPr lang="en-GB" sz="2400"/>
              <a:t>Makes it harder to fool yourself and others</a:t>
            </a:r>
            <a:endParaRPr lang="en-GB" sz="2400" dirty="0"/>
          </a:p>
        </p:txBody>
      </p:sp>
    </p:spTree>
    <p:extLst>
      <p:ext uri="{BB962C8B-B14F-4D97-AF65-F5344CB8AC3E}">
        <p14:creationId xmlns:p14="http://schemas.microsoft.com/office/powerpoint/2010/main" val="162647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F4D11D-8E70-4D02-8E87-042362D4F835}"/>
              </a:ext>
            </a:extLst>
          </p:cNvPr>
          <p:cNvSpPr>
            <a:spLocks noGrp="1"/>
          </p:cNvSpPr>
          <p:nvPr>
            <p:ph type="body" sz="quarter" idx="14"/>
          </p:nvPr>
        </p:nvSpPr>
        <p:spPr/>
        <p:txBody>
          <a:bodyPr/>
          <a:lstStyle/>
          <a:p>
            <a:r>
              <a:rPr lang="en-US" dirty="0"/>
              <a:t>Why preregister?</a:t>
            </a:r>
            <a:endParaRPr lang="en-GB" dirty="0"/>
          </a:p>
        </p:txBody>
      </p:sp>
      <p:sp>
        <p:nvSpPr>
          <p:cNvPr id="3" name="Text Placeholder 2">
            <a:extLst>
              <a:ext uri="{FF2B5EF4-FFF2-40B4-BE49-F238E27FC236}">
                <a16:creationId xmlns:a16="http://schemas.microsoft.com/office/drawing/2014/main" id="{B3745D2F-0C89-48B3-9496-2963CA52E9AC}"/>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E2929853-5697-457A-A80E-D093F154E8E1}"/>
              </a:ext>
            </a:extLst>
          </p:cNvPr>
          <p:cNvSpPr>
            <a:spLocks noGrp="1"/>
          </p:cNvSpPr>
          <p:nvPr>
            <p:ph type="body" sz="quarter" idx="17"/>
          </p:nvPr>
        </p:nvSpPr>
        <p:spPr/>
        <p:txBody>
          <a:bodyPr/>
          <a:lstStyle/>
          <a:p>
            <a:r>
              <a:rPr lang="en-US" dirty="0"/>
              <a:t>It improves (trust in) research:</a:t>
            </a:r>
          </a:p>
          <a:p>
            <a:endParaRPr lang="en-US" dirty="0"/>
          </a:p>
          <a:p>
            <a:r>
              <a:rPr lang="en-US" dirty="0"/>
              <a:t>“Preregistration </a:t>
            </a:r>
            <a:r>
              <a:rPr lang="en-US" b="1" dirty="0"/>
              <a:t>separates hypothesis-generating  </a:t>
            </a:r>
            <a:r>
              <a:rPr lang="en-US" dirty="0"/>
              <a:t>(exploratory) </a:t>
            </a:r>
            <a:r>
              <a:rPr lang="en-US" b="1" dirty="0"/>
              <a:t>from hypothesis-testing</a:t>
            </a:r>
            <a:r>
              <a:rPr lang="en-US" dirty="0"/>
              <a:t> (confirmatory) </a:t>
            </a:r>
            <a:r>
              <a:rPr lang="en-US"/>
              <a:t>research.</a:t>
            </a:r>
            <a:endParaRPr lang="en-NL"/>
          </a:p>
          <a:p>
            <a:endParaRPr lang="en-NL"/>
          </a:p>
          <a:p>
            <a:r>
              <a:rPr lang="en-US"/>
              <a:t>Both are important. </a:t>
            </a:r>
            <a:r>
              <a:rPr lang="en-US" dirty="0"/>
              <a:t>But </a:t>
            </a:r>
            <a:r>
              <a:rPr lang="en-US" b="1" dirty="0"/>
              <a:t>the same data cannot be used to generate and test a hypothesis</a:t>
            </a:r>
            <a:r>
              <a:rPr lang="en-US" dirty="0"/>
              <a:t>, which can happen unintentionally and reduce the credibility of your results. Addressing this problem through planning improves the quality and transparency of your research. This </a:t>
            </a:r>
            <a:r>
              <a:rPr lang="en-US" b="1" dirty="0"/>
              <a:t>helps you clearly report your study and helps others who may wish to build on </a:t>
            </a:r>
            <a:r>
              <a:rPr lang="en-US" b="1"/>
              <a:t>it</a:t>
            </a:r>
            <a:r>
              <a:rPr lang="en-US"/>
              <a:t>.”</a:t>
            </a:r>
            <a:endParaRPr lang="en-NL"/>
          </a:p>
          <a:p>
            <a:endParaRPr lang="en-GB" dirty="0"/>
          </a:p>
          <a:p>
            <a:r>
              <a:rPr lang="en-US" dirty="0"/>
              <a:t>(</a:t>
            </a:r>
            <a:r>
              <a:rPr lang="en-US" dirty="0">
                <a:hlinkClick r:id="rId2"/>
              </a:rPr>
              <a:t>COS</a:t>
            </a:r>
            <a:r>
              <a:rPr lang="en-US" dirty="0"/>
              <a:t>)</a:t>
            </a:r>
            <a:endParaRPr lang="en-GB" dirty="0"/>
          </a:p>
        </p:txBody>
      </p:sp>
    </p:spTree>
    <p:extLst>
      <p:ext uri="{BB962C8B-B14F-4D97-AF65-F5344CB8AC3E}">
        <p14:creationId xmlns:p14="http://schemas.microsoft.com/office/powerpoint/2010/main" val="1224710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2834E-3287-49C9-88F4-D46D90F72873}"/>
              </a:ext>
            </a:extLst>
          </p:cNvPr>
          <p:cNvSpPr>
            <a:spLocks noGrp="1"/>
          </p:cNvSpPr>
          <p:nvPr>
            <p:ph type="body" sz="quarter" idx="14"/>
          </p:nvPr>
        </p:nvSpPr>
        <p:spPr/>
        <p:txBody>
          <a:bodyPr/>
          <a:lstStyle/>
          <a:p>
            <a:r>
              <a:rPr lang="en-NL"/>
              <a:t>T</a:t>
            </a:r>
            <a:r>
              <a:rPr lang="en-US"/>
              <a:t>w</a:t>
            </a:r>
            <a:r>
              <a:rPr lang="en-NL"/>
              <a:t>o </a:t>
            </a:r>
            <a:r>
              <a:rPr lang="en-US"/>
              <a:t>t</a:t>
            </a:r>
            <a:r>
              <a:rPr lang="en-NL"/>
              <a:t>ypes o</a:t>
            </a:r>
            <a:r>
              <a:rPr lang="en-US"/>
              <a:t>f</a:t>
            </a:r>
            <a:r>
              <a:rPr lang="en-NL"/>
              <a:t> research: </a:t>
            </a:r>
            <a:endParaRPr lang="en-GB" dirty="0"/>
          </a:p>
        </p:txBody>
      </p:sp>
      <p:sp>
        <p:nvSpPr>
          <p:cNvPr id="3" name="Text Placeholder 2">
            <a:extLst>
              <a:ext uri="{FF2B5EF4-FFF2-40B4-BE49-F238E27FC236}">
                <a16:creationId xmlns:a16="http://schemas.microsoft.com/office/drawing/2014/main" id="{BD7C708F-EE34-4412-9E18-E2FC87279581}"/>
              </a:ext>
            </a:extLst>
          </p:cNvPr>
          <p:cNvSpPr>
            <a:spLocks noGrp="1"/>
          </p:cNvSpPr>
          <p:nvPr>
            <p:ph type="body" sz="quarter" idx="16"/>
          </p:nvPr>
        </p:nvSpPr>
        <p:spPr/>
        <p:txBody>
          <a:bodyPr/>
          <a:lstStyle/>
          <a:p>
            <a:endParaRPr lang="en-GB"/>
          </a:p>
        </p:txBody>
      </p:sp>
      <p:pic>
        <p:nvPicPr>
          <p:cNvPr id="7" name="Picture 6">
            <a:extLst>
              <a:ext uri="{FF2B5EF4-FFF2-40B4-BE49-F238E27FC236}">
                <a16:creationId xmlns:a16="http://schemas.microsoft.com/office/drawing/2014/main" id="{0D1C980E-E433-4413-BD33-B1B8A802E4E5}"/>
              </a:ext>
            </a:extLst>
          </p:cNvPr>
          <p:cNvPicPr>
            <a:picLocks noChangeAspect="1"/>
          </p:cNvPicPr>
          <p:nvPr/>
        </p:nvPicPr>
        <p:blipFill rotWithShape="1">
          <a:blip r:embed="rId2"/>
          <a:srcRect t="12621"/>
          <a:stretch/>
        </p:blipFill>
        <p:spPr>
          <a:xfrm>
            <a:off x="1089787" y="2146663"/>
            <a:ext cx="8683680" cy="3396342"/>
          </a:xfrm>
          <a:prstGeom prst="rect">
            <a:avLst/>
          </a:prstGeom>
        </p:spPr>
      </p:pic>
      <p:sp>
        <p:nvSpPr>
          <p:cNvPr id="8" name="Rectangle 7">
            <a:extLst>
              <a:ext uri="{FF2B5EF4-FFF2-40B4-BE49-F238E27FC236}">
                <a16:creationId xmlns:a16="http://schemas.microsoft.com/office/drawing/2014/main" id="{CDB3A33F-A67D-4CCA-8587-AC2FA1F49B52}"/>
              </a:ext>
            </a:extLst>
          </p:cNvPr>
          <p:cNvSpPr/>
          <p:nvPr/>
        </p:nvSpPr>
        <p:spPr>
          <a:xfrm>
            <a:off x="9030789" y="1245326"/>
            <a:ext cx="1619794" cy="11495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p>
        </p:txBody>
      </p:sp>
      <p:sp>
        <p:nvSpPr>
          <p:cNvPr id="9" name="Rectangle 8">
            <a:extLst>
              <a:ext uri="{FF2B5EF4-FFF2-40B4-BE49-F238E27FC236}">
                <a16:creationId xmlns:a16="http://schemas.microsoft.com/office/drawing/2014/main" id="{75409241-CBFD-4F45-B2BE-B8AF2335B372}"/>
              </a:ext>
            </a:extLst>
          </p:cNvPr>
          <p:cNvSpPr/>
          <p:nvPr/>
        </p:nvSpPr>
        <p:spPr>
          <a:xfrm>
            <a:off x="9840686" y="1571898"/>
            <a:ext cx="1619794" cy="11495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p>
        </p:txBody>
      </p:sp>
    </p:spTree>
    <p:extLst>
      <p:ext uri="{BB962C8B-B14F-4D97-AF65-F5344CB8AC3E}">
        <p14:creationId xmlns:p14="http://schemas.microsoft.com/office/powerpoint/2010/main" val="2966543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2834E-3287-49C9-88F4-D46D90F72873}"/>
              </a:ext>
            </a:extLst>
          </p:cNvPr>
          <p:cNvSpPr>
            <a:spLocks noGrp="1"/>
          </p:cNvSpPr>
          <p:nvPr>
            <p:ph type="body" sz="quarter" idx="14"/>
          </p:nvPr>
        </p:nvSpPr>
        <p:spPr/>
        <p:txBody>
          <a:bodyPr/>
          <a:lstStyle/>
          <a:p>
            <a:r>
              <a:rPr lang="en-NL"/>
              <a:t>P</a:t>
            </a:r>
            <a:r>
              <a:rPr lang="en-US"/>
              <a:t>r</a:t>
            </a:r>
            <a:r>
              <a:rPr lang="en-NL"/>
              <a:t>e</a:t>
            </a:r>
            <a:r>
              <a:rPr lang="en-US"/>
              <a:t>r</a:t>
            </a:r>
            <a:r>
              <a:rPr lang="en-NL"/>
              <a:t>e</a:t>
            </a:r>
            <a:r>
              <a:rPr lang="en-US"/>
              <a:t>g</a:t>
            </a:r>
            <a:r>
              <a:rPr lang="en-NL"/>
              <a:t>i</a:t>
            </a:r>
            <a:r>
              <a:rPr lang="en-US"/>
              <a:t>s</a:t>
            </a:r>
            <a:r>
              <a:rPr lang="en-NL"/>
              <a:t>t</a:t>
            </a:r>
            <a:r>
              <a:rPr lang="en-US"/>
              <a:t>r</a:t>
            </a:r>
            <a:r>
              <a:rPr lang="en-NL"/>
              <a:t>a</a:t>
            </a:r>
            <a:r>
              <a:rPr lang="en-US"/>
              <a:t>t</a:t>
            </a:r>
            <a:r>
              <a:rPr lang="en-NL"/>
              <a:t>i</a:t>
            </a:r>
            <a:r>
              <a:rPr lang="en-US"/>
              <a:t>o</a:t>
            </a:r>
            <a:r>
              <a:rPr lang="en-NL"/>
              <a:t>n </a:t>
            </a:r>
            <a:r>
              <a:rPr lang="en-US"/>
              <a:t>c</a:t>
            </a:r>
            <a:r>
              <a:rPr lang="en-NL"/>
              <a:t>a</a:t>
            </a:r>
            <a:r>
              <a:rPr lang="en-US"/>
              <a:t>n</a:t>
            </a:r>
            <a:r>
              <a:rPr lang="en-NL"/>
              <a:t> </a:t>
            </a:r>
            <a:r>
              <a:rPr lang="en-US"/>
              <a:t>h</a:t>
            </a:r>
            <a:r>
              <a:rPr lang="en-NL"/>
              <a:t>e</a:t>
            </a:r>
            <a:r>
              <a:rPr lang="en-US"/>
              <a:t>l</a:t>
            </a:r>
            <a:r>
              <a:rPr lang="en-NL"/>
              <a:t>p </a:t>
            </a:r>
            <a:r>
              <a:rPr lang="en-US"/>
              <a:t>b</a:t>
            </a:r>
            <a:r>
              <a:rPr lang="en-NL"/>
              <a:t>e</a:t>
            </a:r>
            <a:r>
              <a:rPr lang="en-US"/>
              <a:t>c</a:t>
            </a:r>
            <a:r>
              <a:rPr lang="en-NL"/>
              <a:t>a</a:t>
            </a:r>
            <a:r>
              <a:rPr lang="en-US"/>
              <a:t>u</a:t>
            </a:r>
            <a:r>
              <a:rPr lang="en-NL"/>
              <a:t>s</a:t>
            </a:r>
            <a:r>
              <a:rPr lang="en-US"/>
              <a:t>e</a:t>
            </a:r>
            <a:r>
              <a:rPr lang="en-NL"/>
              <a:t>...</a:t>
            </a:r>
            <a:endParaRPr lang="en-GB" dirty="0"/>
          </a:p>
        </p:txBody>
      </p:sp>
      <p:sp>
        <p:nvSpPr>
          <p:cNvPr id="3" name="Text Placeholder 2">
            <a:extLst>
              <a:ext uri="{FF2B5EF4-FFF2-40B4-BE49-F238E27FC236}">
                <a16:creationId xmlns:a16="http://schemas.microsoft.com/office/drawing/2014/main" id="{BD7C708F-EE34-4412-9E18-E2FC87279581}"/>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745B1B5D-1157-43EE-835D-B77ED578169F}"/>
              </a:ext>
            </a:extLst>
          </p:cNvPr>
          <p:cNvSpPr>
            <a:spLocks noGrp="1"/>
          </p:cNvSpPr>
          <p:nvPr>
            <p:ph type="body" sz="quarter" idx="17"/>
          </p:nvPr>
        </p:nvSpPr>
        <p:spPr>
          <a:xfrm>
            <a:off x="728661" y="1790700"/>
            <a:ext cx="8661523" cy="4198938"/>
          </a:xfrm>
        </p:spPr>
        <p:txBody>
          <a:bodyPr/>
          <a:lstStyle/>
          <a:p>
            <a:pPr marL="342900" indent="-342900">
              <a:buFont typeface="Arial" panose="020B0604020202020204" pitchFamily="34" charset="0"/>
              <a:buChar char="•"/>
            </a:pPr>
            <a:r>
              <a:rPr lang="en-US" dirty="0"/>
              <a:t>Distinction between testing and generating hypothesis is clear in theory but not </a:t>
            </a:r>
            <a:r>
              <a:rPr lang="en-US"/>
              <a:t>in practice</a:t>
            </a:r>
            <a:endParaRPr lang="en-NL"/>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Ordinary human biases blur the line between </a:t>
            </a:r>
            <a:r>
              <a:rPr lang="en-US"/>
              <a:t>the two</a:t>
            </a:r>
            <a:endParaRPr lang="en-NL"/>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Preregistration distinguishes </a:t>
            </a:r>
            <a:r>
              <a:rPr lang="en-US" i="1" dirty="0"/>
              <a:t>prediction</a:t>
            </a:r>
            <a:r>
              <a:rPr lang="en-US" dirty="0"/>
              <a:t> </a:t>
            </a:r>
            <a:r>
              <a:rPr lang="en-US"/>
              <a:t>from </a:t>
            </a:r>
            <a:r>
              <a:rPr lang="en-US" i="1"/>
              <a:t>postdiction</a:t>
            </a:r>
            <a:endParaRPr lang="en-NL" i="1"/>
          </a:p>
          <a:p>
            <a:endParaRPr lang="en-NL" i="1"/>
          </a:p>
          <a:p>
            <a:pPr marL="342900" indent="-342900">
              <a:buFont typeface="Arial" panose="020B0604020202020204" pitchFamily="34" charset="0"/>
              <a:buChar char="•"/>
            </a:pPr>
            <a:r>
              <a:rPr lang="en-US"/>
              <a:t>Widespread </a:t>
            </a:r>
            <a:r>
              <a:rPr lang="en-US" dirty="0"/>
              <a:t>adoption will improve credibility of research findings</a:t>
            </a:r>
          </a:p>
          <a:p>
            <a:endParaRPr lang="en-US" dirty="0"/>
          </a:p>
        </p:txBody>
      </p:sp>
      <p:sp>
        <p:nvSpPr>
          <p:cNvPr id="6" name="TextBox 5">
            <a:extLst>
              <a:ext uri="{FF2B5EF4-FFF2-40B4-BE49-F238E27FC236}">
                <a16:creationId xmlns:a16="http://schemas.microsoft.com/office/drawing/2014/main" id="{7105673C-C688-4503-B5AD-C8C62952BEDE}"/>
              </a:ext>
            </a:extLst>
          </p:cNvPr>
          <p:cNvSpPr txBox="1"/>
          <p:nvPr/>
        </p:nvSpPr>
        <p:spPr bwMode="auto">
          <a:xfrm>
            <a:off x="4959178" y="6343135"/>
            <a:ext cx="550287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p>
            <a:pPr algn="r" eaLnBrk="1" hangingPunct="1"/>
            <a:r>
              <a:rPr lang="es-ES" sz="1400" dirty="0" err="1">
                <a:latin typeface="Arial" charset="0"/>
                <a:cs typeface="Arial" charset="0"/>
              </a:rPr>
              <a:t>Nosek</a:t>
            </a:r>
            <a:r>
              <a:rPr lang="es-ES" sz="1400" dirty="0">
                <a:latin typeface="Arial" charset="0"/>
                <a:cs typeface="Arial" charset="0"/>
              </a:rPr>
              <a:t> et al., </a:t>
            </a:r>
            <a:r>
              <a:rPr lang="es-ES" sz="1400" i="1" dirty="0">
                <a:latin typeface="Arial" charset="0"/>
                <a:cs typeface="Arial" charset="0"/>
              </a:rPr>
              <a:t>PNAS</a:t>
            </a:r>
            <a:r>
              <a:rPr lang="es-ES" sz="1400" dirty="0">
                <a:latin typeface="Arial" charset="0"/>
                <a:cs typeface="Arial" charset="0"/>
              </a:rPr>
              <a:t>, 2018</a:t>
            </a:r>
            <a:endParaRPr lang="en-GB" sz="1400" dirty="0">
              <a:latin typeface="Arial" charset="0"/>
              <a:cs typeface="Arial" charset="0"/>
            </a:endParaRPr>
          </a:p>
        </p:txBody>
      </p:sp>
    </p:spTree>
    <p:extLst>
      <p:ext uri="{BB962C8B-B14F-4D97-AF65-F5344CB8AC3E}">
        <p14:creationId xmlns:p14="http://schemas.microsoft.com/office/powerpoint/2010/main" val="87314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A931FD-B588-43FC-BC6E-F7C13D430901}"/>
              </a:ext>
            </a:extLst>
          </p:cNvPr>
          <p:cNvSpPr>
            <a:spLocks noGrp="1"/>
          </p:cNvSpPr>
          <p:nvPr>
            <p:ph type="body" sz="quarter" idx="16"/>
          </p:nvPr>
        </p:nvSpPr>
        <p:spPr/>
        <p:txBody>
          <a:bodyPr/>
          <a:lstStyle/>
          <a:p>
            <a:endParaRPr lang="en-GB"/>
          </a:p>
        </p:txBody>
      </p:sp>
      <p:pic>
        <p:nvPicPr>
          <p:cNvPr id="6" name="Picture 5">
            <a:extLst>
              <a:ext uri="{FF2B5EF4-FFF2-40B4-BE49-F238E27FC236}">
                <a16:creationId xmlns:a16="http://schemas.microsoft.com/office/drawing/2014/main" id="{177C180B-1CD7-4413-91F5-9F48DB7DA8BF}"/>
              </a:ext>
            </a:extLst>
          </p:cNvPr>
          <p:cNvPicPr>
            <a:picLocks noChangeAspect="1"/>
          </p:cNvPicPr>
          <p:nvPr/>
        </p:nvPicPr>
        <p:blipFill>
          <a:blip r:embed="rId2"/>
          <a:stretch>
            <a:fillRect/>
          </a:stretch>
        </p:blipFill>
        <p:spPr>
          <a:xfrm>
            <a:off x="2138120" y="518160"/>
            <a:ext cx="5926016" cy="6069957"/>
          </a:xfrm>
          <a:prstGeom prst="rect">
            <a:avLst/>
          </a:prstGeom>
        </p:spPr>
      </p:pic>
      <p:sp>
        <p:nvSpPr>
          <p:cNvPr id="7" name="TextBox 6">
            <a:extLst>
              <a:ext uri="{FF2B5EF4-FFF2-40B4-BE49-F238E27FC236}">
                <a16:creationId xmlns:a16="http://schemas.microsoft.com/office/drawing/2014/main" id="{B244E432-81E6-46A1-AA54-FF894F1C8C2D}"/>
              </a:ext>
            </a:extLst>
          </p:cNvPr>
          <p:cNvSpPr txBox="1"/>
          <p:nvPr/>
        </p:nvSpPr>
        <p:spPr bwMode="auto">
          <a:xfrm>
            <a:off x="6457052" y="518160"/>
            <a:ext cx="550287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p>
            <a:pPr algn="r" eaLnBrk="1" hangingPunct="1"/>
            <a:r>
              <a:rPr lang="es-ES" sz="1400" dirty="0" err="1">
                <a:latin typeface="Arial" charset="0"/>
                <a:cs typeface="Arial" charset="0"/>
              </a:rPr>
              <a:t>Wagenmakers</a:t>
            </a:r>
            <a:r>
              <a:rPr lang="es-ES" sz="1400" dirty="0">
                <a:latin typeface="Arial" charset="0"/>
                <a:cs typeface="Arial" charset="0"/>
              </a:rPr>
              <a:t> &amp; </a:t>
            </a:r>
            <a:r>
              <a:rPr lang="es-ES" sz="1400" dirty="0" err="1">
                <a:latin typeface="Arial" charset="0"/>
                <a:cs typeface="Arial" charset="0"/>
              </a:rPr>
              <a:t>Dutilh</a:t>
            </a:r>
            <a:r>
              <a:rPr lang="es-ES" sz="1400" dirty="0">
                <a:latin typeface="Arial" charset="0"/>
                <a:cs typeface="Arial" charset="0"/>
              </a:rPr>
              <a:t>, </a:t>
            </a:r>
            <a:r>
              <a:rPr lang="es-ES" sz="1400" i="1" dirty="0">
                <a:latin typeface="Arial" charset="0"/>
                <a:cs typeface="Arial" charset="0"/>
              </a:rPr>
              <a:t>APS </a:t>
            </a:r>
            <a:r>
              <a:rPr lang="es-ES" sz="1400" i="1" dirty="0" err="1">
                <a:latin typeface="Arial" charset="0"/>
                <a:cs typeface="Arial" charset="0"/>
              </a:rPr>
              <a:t>Observer</a:t>
            </a:r>
            <a:r>
              <a:rPr lang="es-ES" sz="1400" dirty="0">
                <a:latin typeface="Arial" charset="0"/>
                <a:cs typeface="Arial" charset="0"/>
              </a:rPr>
              <a:t>, 2016</a:t>
            </a:r>
            <a:endParaRPr lang="en-GB" sz="1400" dirty="0">
              <a:latin typeface="Arial" charset="0"/>
              <a:cs typeface="Arial" charset="0"/>
            </a:endParaRPr>
          </a:p>
        </p:txBody>
      </p:sp>
    </p:spTree>
    <p:extLst>
      <p:ext uri="{BB962C8B-B14F-4D97-AF65-F5344CB8AC3E}">
        <p14:creationId xmlns:p14="http://schemas.microsoft.com/office/powerpoint/2010/main" val="1270289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2834E-3287-49C9-88F4-D46D90F72873}"/>
              </a:ext>
            </a:extLst>
          </p:cNvPr>
          <p:cNvSpPr>
            <a:spLocks noGrp="1"/>
          </p:cNvSpPr>
          <p:nvPr>
            <p:ph type="body" sz="quarter" idx="14"/>
          </p:nvPr>
        </p:nvSpPr>
        <p:spPr/>
        <p:txBody>
          <a:bodyPr/>
          <a:lstStyle/>
          <a:p>
            <a:r>
              <a:rPr lang="en-NL"/>
              <a:t>W</a:t>
            </a:r>
            <a:r>
              <a:rPr lang="en-US"/>
              <a:t>h</a:t>
            </a:r>
            <a:r>
              <a:rPr lang="en-NL"/>
              <a:t>a</a:t>
            </a:r>
            <a:r>
              <a:rPr lang="en-US"/>
              <a:t>t</a:t>
            </a:r>
            <a:r>
              <a:rPr lang="en-NL"/>
              <a:t> </a:t>
            </a:r>
            <a:r>
              <a:rPr lang="en-US"/>
              <a:t>t</a:t>
            </a:r>
            <a:r>
              <a:rPr lang="en-NL"/>
              <a:t>o </a:t>
            </a:r>
            <a:r>
              <a:rPr lang="en-US"/>
              <a:t>p</a:t>
            </a:r>
            <a:r>
              <a:rPr lang="en-NL"/>
              <a:t>r</a:t>
            </a:r>
            <a:r>
              <a:rPr lang="en-US"/>
              <a:t>e</a:t>
            </a:r>
            <a:r>
              <a:rPr lang="en-NL"/>
              <a:t>r</a:t>
            </a:r>
            <a:r>
              <a:rPr lang="en-US"/>
              <a:t>e</a:t>
            </a:r>
            <a:r>
              <a:rPr lang="en-NL"/>
              <a:t>g</a:t>
            </a:r>
            <a:r>
              <a:rPr lang="en-US"/>
              <a:t>i</a:t>
            </a:r>
            <a:r>
              <a:rPr lang="en-NL"/>
              <a:t>s</a:t>
            </a:r>
            <a:r>
              <a:rPr lang="en-US"/>
              <a:t>t</a:t>
            </a:r>
            <a:r>
              <a:rPr lang="en-NL"/>
              <a:t>e</a:t>
            </a:r>
            <a:r>
              <a:rPr lang="en-US"/>
              <a:t>r</a:t>
            </a:r>
            <a:r>
              <a:rPr lang="en-NL"/>
              <a:t>?</a:t>
            </a:r>
            <a:endParaRPr lang="en-GB" dirty="0"/>
          </a:p>
        </p:txBody>
      </p:sp>
      <p:sp>
        <p:nvSpPr>
          <p:cNvPr id="3" name="Text Placeholder 2">
            <a:extLst>
              <a:ext uri="{FF2B5EF4-FFF2-40B4-BE49-F238E27FC236}">
                <a16:creationId xmlns:a16="http://schemas.microsoft.com/office/drawing/2014/main" id="{BD7C708F-EE34-4412-9E18-E2FC87279581}"/>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745B1B5D-1157-43EE-835D-B77ED578169F}"/>
              </a:ext>
            </a:extLst>
          </p:cNvPr>
          <p:cNvSpPr>
            <a:spLocks noGrp="1"/>
          </p:cNvSpPr>
          <p:nvPr>
            <p:ph type="body" sz="quarter" idx="17"/>
          </p:nvPr>
        </p:nvSpPr>
        <p:spPr>
          <a:xfrm>
            <a:off x="316433" y="1410789"/>
            <a:ext cx="11715888" cy="4561432"/>
          </a:xfrm>
        </p:spPr>
        <p:txBody>
          <a:bodyPr/>
          <a:lstStyle/>
          <a:p>
            <a:pPr marL="457200" indent="-457200">
              <a:lnSpc>
                <a:spcPct val="200000"/>
              </a:lnSpc>
              <a:buAutoNum type="arabicPeriod"/>
            </a:pPr>
            <a:r>
              <a:rPr lang="en-NL" sz="2400" b="1"/>
              <a:t>Hypotheses</a:t>
            </a:r>
          </a:p>
          <a:p>
            <a:pPr>
              <a:lnSpc>
                <a:spcPct val="200000"/>
              </a:lnSpc>
            </a:pPr>
            <a:r>
              <a:rPr lang="en-NL" b="1"/>
              <a:t>	</a:t>
            </a:r>
            <a:r>
              <a:rPr lang="en-NL"/>
              <a:t>What </a:t>
            </a:r>
            <a:r>
              <a:rPr lang="en-US"/>
              <a:t>are </a:t>
            </a:r>
            <a:r>
              <a:rPr lang="en-NL"/>
              <a:t>you</a:t>
            </a:r>
            <a:r>
              <a:rPr lang="en-US"/>
              <a:t>r</a:t>
            </a:r>
            <a:r>
              <a:rPr lang="en-NL"/>
              <a:t> predict</a:t>
            </a:r>
            <a:r>
              <a:rPr lang="en-US"/>
              <a:t>ions</a:t>
            </a:r>
            <a:r>
              <a:rPr lang="en-NL"/>
              <a:t>? (significant </a:t>
            </a:r>
            <a:r>
              <a:rPr lang="en-US"/>
              <a:t>effects</a:t>
            </a:r>
            <a:r>
              <a:rPr lang="en-NL"/>
              <a:t>, figure of expected results, what does it mean)</a:t>
            </a:r>
          </a:p>
          <a:p>
            <a:pPr>
              <a:lnSpc>
                <a:spcPct val="200000"/>
              </a:lnSpc>
            </a:pPr>
            <a:r>
              <a:rPr lang="en-NL" sz="2400" b="1"/>
              <a:t>2.   Method</a:t>
            </a:r>
          </a:p>
          <a:p>
            <a:pPr lvl="0">
              <a:lnSpc>
                <a:spcPct val="200000"/>
              </a:lnSpc>
            </a:pPr>
            <a:r>
              <a:rPr lang="en-NL">
                <a:solidFill>
                  <a:prstClr val="black"/>
                </a:solidFill>
              </a:rPr>
              <a:t>	Study design (materials, procedures), DVs, data collection info (when, where, how many)</a:t>
            </a:r>
          </a:p>
          <a:p>
            <a:pPr>
              <a:lnSpc>
                <a:spcPct val="200000"/>
              </a:lnSpc>
            </a:pPr>
            <a:r>
              <a:rPr lang="en-NL" sz="2400" b="1"/>
              <a:t>3. Analysis plan (confirmatory)</a:t>
            </a:r>
          </a:p>
          <a:p>
            <a:pPr>
              <a:lnSpc>
                <a:spcPct val="200000"/>
              </a:lnSpc>
            </a:pPr>
            <a:r>
              <a:rPr lang="en-NL">
                <a:solidFill>
                  <a:prstClr val="black"/>
                </a:solidFill>
              </a:rPr>
              <a:t>	Co</a:t>
            </a:r>
            <a:r>
              <a:rPr lang="en-US">
                <a:solidFill>
                  <a:prstClr val="black"/>
                </a:solidFill>
              </a:rPr>
              <a:t>ntrasts</a:t>
            </a:r>
            <a:r>
              <a:rPr lang="en-NL">
                <a:solidFill>
                  <a:prstClr val="black"/>
                </a:solidFill>
              </a:rPr>
              <a:t>, exclusions, data transformations, type of stats, model specification</a:t>
            </a:r>
            <a:endParaRPr lang="en-US" b="1" dirty="0"/>
          </a:p>
        </p:txBody>
      </p:sp>
      <p:sp>
        <p:nvSpPr>
          <p:cNvPr id="5" name="Rectangle 4">
            <a:extLst>
              <a:ext uri="{FF2B5EF4-FFF2-40B4-BE49-F238E27FC236}">
                <a16:creationId xmlns:a16="http://schemas.microsoft.com/office/drawing/2014/main" id="{5F870768-12CD-4A32-92FE-FE3C378ABE8D}"/>
              </a:ext>
            </a:extLst>
          </p:cNvPr>
          <p:cNvSpPr/>
          <p:nvPr/>
        </p:nvSpPr>
        <p:spPr>
          <a:xfrm>
            <a:off x="2182953" y="5972221"/>
            <a:ext cx="7631833" cy="461665"/>
          </a:xfrm>
          <a:prstGeom prst="rect">
            <a:avLst/>
          </a:prstGeom>
        </p:spPr>
        <p:txBody>
          <a:bodyPr wrap="none">
            <a:spAutoFit/>
          </a:bodyPr>
          <a:lstStyle/>
          <a:p>
            <a:pPr lvl="0"/>
            <a:r>
              <a:rPr lang="en-NL" sz="2400" b="1">
                <a:solidFill>
                  <a:srgbClr val="FF0000"/>
                </a:solidFill>
              </a:rPr>
              <a:t>Basically, e</a:t>
            </a:r>
            <a:r>
              <a:rPr lang="en-US" sz="2400" b="1">
                <a:solidFill>
                  <a:srgbClr val="FF0000"/>
                </a:solidFill>
              </a:rPr>
              <a:t>verything you can specify beforehand</a:t>
            </a:r>
            <a:r>
              <a:rPr lang="en-NL" sz="2400" b="1">
                <a:solidFill>
                  <a:srgbClr val="FF0000"/>
                </a:solidFill>
              </a:rPr>
              <a:t>...</a:t>
            </a:r>
          </a:p>
        </p:txBody>
      </p:sp>
    </p:spTree>
    <p:extLst>
      <p:ext uri="{BB962C8B-B14F-4D97-AF65-F5344CB8AC3E}">
        <p14:creationId xmlns:p14="http://schemas.microsoft.com/office/powerpoint/2010/main" val="417316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2834E-3287-49C9-88F4-D46D90F72873}"/>
              </a:ext>
            </a:extLst>
          </p:cNvPr>
          <p:cNvSpPr>
            <a:spLocks noGrp="1"/>
          </p:cNvSpPr>
          <p:nvPr>
            <p:ph type="body" sz="quarter" idx="14"/>
          </p:nvPr>
        </p:nvSpPr>
        <p:spPr/>
        <p:txBody>
          <a:bodyPr/>
          <a:lstStyle/>
          <a:p>
            <a:r>
              <a:rPr lang="en-NL"/>
              <a:t>W</a:t>
            </a:r>
            <a:r>
              <a:rPr lang="en-US"/>
              <a:t>h</a:t>
            </a:r>
            <a:r>
              <a:rPr lang="en-NL"/>
              <a:t>a</a:t>
            </a:r>
            <a:r>
              <a:rPr lang="en-US"/>
              <a:t>t</a:t>
            </a:r>
            <a:r>
              <a:rPr lang="en-NL"/>
              <a:t> </a:t>
            </a:r>
            <a:r>
              <a:rPr lang="en-US"/>
              <a:t>t</a:t>
            </a:r>
            <a:r>
              <a:rPr lang="en-NL"/>
              <a:t>o </a:t>
            </a:r>
            <a:r>
              <a:rPr lang="en-US"/>
              <a:t>p</a:t>
            </a:r>
            <a:r>
              <a:rPr lang="en-NL"/>
              <a:t>r</a:t>
            </a:r>
            <a:r>
              <a:rPr lang="en-US"/>
              <a:t>e</a:t>
            </a:r>
            <a:r>
              <a:rPr lang="en-NL"/>
              <a:t>r</a:t>
            </a:r>
            <a:r>
              <a:rPr lang="en-US"/>
              <a:t>e</a:t>
            </a:r>
            <a:r>
              <a:rPr lang="en-NL"/>
              <a:t>g</a:t>
            </a:r>
            <a:r>
              <a:rPr lang="en-US"/>
              <a:t>i</a:t>
            </a:r>
            <a:r>
              <a:rPr lang="en-NL"/>
              <a:t>s</a:t>
            </a:r>
            <a:r>
              <a:rPr lang="en-US"/>
              <a:t>t</a:t>
            </a:r>
            <a:r>
              <a:rPr lang="en-NL"/>
              <a:t>e</a:t>
            </a:r>
            <a:r>
              <a:rPr lang="en-US"/>
              <a:t>r</a:t>
            </a:r>
            <a:r>
              <a:rPr lang="en-NL"/>
              <a:t>?</a:t>
            </a:r>
            <a:endParaRPr lang="en-GB" dirty="0"/>
          </a:p>
        </p:txBody>
      </p:sp>
      <p:sp>
        <p:nvSpPr>
          <p:cNvPr id="3" name="Text Placeholder 2">
            <a:extLst>
              <a:ext uri="{FF2B5EF4-FFF2-40B4-BE49-F238E27FC236}">
                <a16:creationId xmlns:a16="http://schemas.microsoft.com/office/drawing/2014/main" id="{BD7C708F-EE34-4412-9E18-E2FC87279581}"/>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745B1B5D-1157-43EE-835D-B77ED578169F}"/>
              </a:ext>
            </a:extLst>
          </p:cNvPr>
          <p:cNvSpPr>
            <a:spLocks noGrp="1"/>
          </p:cNvSpPr>
          <p:nvPr>
            <p:ph type="body" sz="quarter" idx="17"/>
          </p:nvPr>
        </p:nvSpPr>
        <p:spPr>
          <a:xfrm>
            <a:off x="484821" y="1271452"/>
            <a:ext cx="10653442" cy="4561432"/>
          </a:xfrm>
        </p:spPr>
        <p:txBody>
          <a:bodyPr/>
          <a:lstStyle/>
          <a:p>
            <a:pPr lvl="0"/>
            <a:endParaRPr lang="en-US" b="1">
              <a:solidFill>
                <a:prstClr val="black"/>
              </a:solidFill>
              <a:latin typeface="Arial"/>
              <a:cs typeface="+mn-cs"/>
            </a:endParaRPr>
          </a:p>
          <a:p>
            <a:pPr marL="285750" lvl="0" indent="-285750">
              <a:buFont typeface="Arial" panose="020B0604020202020204" pitchFamily="34" charset="0"/>
              <a:buChar char="•"/>
            </a:pPr>
            <a:r>
              <a:rPr lang="en-US" sz="1800">
                <a:solidFill>
                  <a:prstClr val="black"/>
                </a:solidFill>
                <a:latin typeface="Arial"/>
                <a:cs typeface="+mn-cs"/>
              </a:rPr>
              <a:t>Fixed decisions (e.g., </a:t>
            </a:r>
            <a:r>
              <a:rPr lang="en-NL" sz="1800">
                <a:solidFill>
                  <a:prstClr val="black"/>
                </a:solidFill>
                <a:latin typeface="Arial"/>
                <a:cs typeface="+mn-cs"/>
              </a:rPr>
              <a:t>your</a:t>
            </a:r>
            <a:r>
              <a:rPr lang="en-US" sz="1800">
                <a:solidFill>
                  <a:prstClr val="black"/>
                </a:solidFill>
                <a:latin typeface="Arial"/>
                <a:cs typeface="+mn-cs"/>
              </a:rPr>
              <a:t> measures)</a:t>
            </a:r>
          </a:p>
          <a:p>
            <a:pPr marL="971550" lvl="1" indent="-285750">
              <a:buFont typeface="Courier New" panose="02070309020205020404" pitchFamily="49" charset="0"/>
              <a:buChar char="o"/>
            </a:pPr>
            <a:r>
              <a:rPr lang="en-US" sz="1600">
                <a:solidFill>
                  <a:prstClr val="black"/>
                </a:solidFill>
              </a:rPr>
              <a:t>“</a:t>
            </a:r>
            <a:r>
              <a:rPr lang="en-GB" sz="1600">
                <a:solidFill>
                  <a:prstClr val="black"/>
                </a:solidFill>
              </a:rPr>
              <a:t>Participants will rate their quality of sleep on 7-points scales (1 = terrible; 7 = fantastic)</a:t>
            </a:r>
            <a:r>
              <a:rPr lang="en-US" sz="1600">
                <a:solidFill>
                  <a:prstClr val="black"/>
                </a:solidFill>
              </a:rPr>
              <a:t>”</a:t>
            </a:r>
            <a:endParaRPr lang="en-NL" sz="1800">
              <a:solidFill>
                <a:prstClr val="black"/>
              </a:solidFill>
              <a:latin typeface="Arial"/>
              <a:cs typeface="+mn-cs"/>
            </a:endParaRPr>
          </a:p>
          <a:p>
            <a:pPr lvl="0"/>
            <a:endParaRPr lang="en-US" sz="1800">
              <a:solidFill>
                <a:prstClr val="black"/>
              </a:solidFill>
              <a:latin typeface="Arial"/>
              <a:cs typeface="+mn-cs"/>
            </a:endParaRPr>
          </a:p>
          <a:p>
            <a:pPr marL="285750" lvl="0" indent="-285750">
              <a:buFont typeface="Arial" panose="020B0604020202020204" pitchFamily="34" charset="0"/>
              <a:buChar char="•"/>
            </a:pPr>
            <a:r>
              <a:rPr lang="en-US" sz="1800">
                <a:solidFill>
                  <a:prstClr val="black"/>
                </a:solidFill>
                <a:latin typeface="Arial"/>
                <a:cs typeface="+mn-cs"/>
              </a:rPr>
              <a:t>Decision rules</a:t>
            </a:r>
            <a:r>
              <a:rPr lang="en-NL" sz="1800">
                <a:solidFill>
                  <a:prstClr val="black"/>
                </a:solidFill>
                <a:latin typeface="Arial"/>
                <a:cs typeface="+mn-cs"/>
              </a:rPr>
              <a:t> for data collection, outlier removal etc.</a:t>
            </a:r>
          </a:p>
          <a:p>
            <a:pPr marL="971550" lvl="1" indent="-285750">
              <a:buFont typeface="Courier New" panose="02070309020205020404" pitchFamily="49" charset="0"/>
              <a:buChar char="o"/>
            </a:pPr>
            <a:r>
              <a:rPr lang="en-US" sz="1600">
                <a:solidFill>
                  <a:prstClr val="black"/>
                </a:solidFill>
                <a:latin typeface="Arial"/>
              </a:rPr>
              <a:t>“</a:t>
            </a:r>
            <a:r>
              <a:rPr lang="en-NL" sz="1600">
                <a:solidFill>
                  <a:prstClr val="black"/>
                </a:solidFill>
                <a:latin typeface="Arial"/>
              </a:rPr>
              <a:t>I</a:t>
            </a:r>
            <a:r>
              <a:rPr lang="en-US" sz="1600">
                <a:solidFill>
                  <a:prstClr val="black"/>
                </a:solidFill>
                <a:latin typeface="Arial"/>
                <a:cs typeface="+mn-cs"/>
              </a:rPr>
              <a:t>f we cannot collect 100 participants until June 5, 202</a:t>
            </a:r>
            <a:r>
              <a:rPr lang="en-NL" sz="1600">
                <a:solidFill>
                  <a:prstClr val="black"/>
                </a:solidFill>
                <a:latin typeface="Arial"/>
                <a:cs typeface="+mn-cs"/>
              </a:rPr>
              <a:t>3</a:t>
            </a:r>
            <a:r>
              <a:rPr lang="en-US" sz="1600">
                <a:solidFill>
                  <a:prstClr val="black"/>
                </a:solidFill>
                <a:latin typeface="Arial"/>
                <a:cs typeface="+mn-cs"/>
              </a:rPr>
              <a:t>, we will stop the data collection that very day”</a:t>
            </a:r>
            <a:endParaRPr lang="en-NL" sz="1600">
              <a:solidFill>
                <a:prstClr val="black"/>
              </a:solidFill>
              <a:latin typeface="Arial"/>
              <a:cs typeface="+mn-cs"/>
            </a:endParaRPr>
          </a:p>
          <a:p>
            <a:pPr marL="971550" lvl="1" indent="-285750">
              <a:buFont typeface="Courier New" panose="02070309020205020404" pitchFamily="49" charset="0"/>
              <a:buChar char="o"/>
            </a:pPr>
            <a:r>
              <a:rPr lang="en-US" sz="1600">
                <a:solidFill>
                  <a:prstClr val="black"/>
                </a:solidFill>
              </a:rPr>
              <a:t>“I</a:t>
            </a:r>
            <a:r>
              <a:rPr lang="en-NL" sz="1600">
                <a:solidFill>
                  <a:prstClr val="black"/>
                </a:solidFill>
                <a:latin typeface="Arial"/>
              </a:rPr>
              <a:t>f a participants doesn’t complete 25% of trails, we will exc</a:t>
            </a:r>
            <a:r>
              <a:rPr lang="en-US" sz="1600">
                <a:solidFill>
                  <a:prstClr val="black"/>
                </a:solidFill>
                <a:latin typeface="Arial"/>
              </a:rPr>
              <a:t>lu</a:t>
            </a:r>
            <a:r>
              <a:rPr lang="en-NL" sz="1600">
                <a:solidFill>
                  <a:prstClr val="black"/>
                </a:solidFill>
                <a:latin typeface="Arial"/>
              </a:rPr>
              <a:t>de them</a:t>
            </a:r>
            <a:r>
              <a:rPr lang="en-US" sz="1600">
                <a:solidFill>
                  <a:prstClr val="black"/>
                </a:solidFill>
              </a:rPr>
              <a:t>”</a:t>
            </a:r>
            <a:r>
              <a:rPr lang="en-NL" sz="1600">
                <a:solidFill>
                  <a:prstClr val="black"/>
                </a:solidFill>
                <a:latin typeface="Arial"/>
              </a:rPr>
              <a:t> </a:t>
            </a:r>
          </a:p>
          <a:p>
            <a:pPr marL="971550" lvl="1" indent="-285750">
              <a:buFont typeface="Courier New" panose="02070309020205020404" pitchFamily="49" charset="0"/>
              <a:buChar char="o"/>
            </a:pPr>
            <a:r>
              <a:rPr lang="en-US" sz="1600">
                <a:solidFill>
                  <a:prstClr val="black"/>
                </a:solidFill>
              </a:rPr>
              <a:t>“</a:t>
            </a:r>
            <a:r>
              <a:rPr lang="en-NL" sz="1600">
                <a:solidFill>
                  <a:prstClr val="black"/>
                </a:solidFill>
                <a:latin typeface="Arial"/>
                <a:cs typeface="+mn-cs"/>
              </a:rPr>
              <a:t>If RTs are longer than 3s, we will remove the trial from the analysis</a:t>
            </a:r>
            <a:r>
              <a:rPr lang="en-US" sz="1600">
                <a:solidFill>
                  <a:prstClr val="black"/>
                </a:solidFill>
              </a:rPr>
              <a:t>”</a:t>
            </a:r>
            <a:endParaRPr lang="en-NL" sz="1600">
              <a:solidFill>
                <a:prstClr val="black"/>
              </a:solidFill>
              <a:latin typeface="Arial"/>
              <a:cs typeface="+mn-cs"/>
            </a:endParaRPr>
          </a:p>
          <a:p>
            <a:pPr marL="971550" lvl="1" indent="-285750">
              <a:buFont typeface="Courier New" panose="02070309020205020404" pitchFamily="49" charset="0"/>
              <a:buChar char="o"/>
            </a:pPr>
            <a:r>
              <a:rPr lang="en-NL" sz="1600">
                <a:solidFill>
                  <a:prstClr val="black"/>
                </a:solidFill>
                <a:latin typeface="Arial"/>
              </a:rPr>
              <a:t>....</a:t>
            </a:r>
          </a:p>
          <a:p>
            <a:pPr lvl="1" indent="0">
              <a:buNone/>
            </a:pPr>
            <a:endParaRPr lang="en-US" sz="1600">
              <a:solidFill>
                <a:prstClr val="black"/>
              </a:solidFill>
              <a:latin typeface="Arial"/>
              <a:cs typeface="+mn-cs"/>
            </a:endParaRPr>
          </a:p>
          <a:p>
            <a:pPr marL="285750" lvl="0" indent="-285750">
              <a:buFont typeface="Arial" panose="020B0604020202020204" pitchFamily="34" charset="0"/>
              <a:buChar char="•"/>
            </a:pPr>
            <a:r>
              <a:rPr lang="en-US" sz="1800">
                <a:solidFill>
                  <a:prstClr val="black"/>
                </a:solidFill>
                <a:latin typeface="Arial"/>
                <a:cs typeface="+mn-cs"/>
              </a:rPr>
              <a:t>Statistical models (ideally analysis scripts</a:t>
            </a:r>
            <a:r>
              <a:rPr lang="en-NL" sz="1800">
                <a:solidFill>
                  <a:prstClr val="black"/>
                </a:solidFill>
                <a:latin typeface="Arial"/>
                <a:cs typeface="+mn-cs"/>
              </a:rPr>
              <a:t> / R model syntax</a:t>
            </a:r>
            <a:r>
              <a:rPr lang="en-US" sz="1800">
                <a:solidFill>
                  <a:prstClr val="black"/>
                </a:solidFill>
                <a:latin typeface="Arial"/>
                <a:cs typeface="+mn-cs"/>
              </a:rPr>
              <a:t>, including data-dependent</a:t>
            </a:r>
            <a:r>
              <a:rPr lang="en-NL" sz="1800">
                <a:solidFill>
                  <a:prstClr val="black"/>
                </a:solidFill>
                <a:latin typeface="Arial"/>
                <a:cs typeface="+mn-cs"/>
              </a:rPr>
              <a:t> </a:t>
            </a:r>
            <a:r>
              <a:rPr lang="en-US" sz="1800">
                <a:solidFill>
                  <a:prstClr val="black"/>
                </a:solidFill>
                <a:latin typeface="Arial"/>
                <a:cs typeface="+mn-cs"/>
              </a:rPr>
              <a:t>decision rules)</a:t>
            </a:r>
            <a:endParaRPr lang="en-NL" sz="1800">
              <a:solidFill>
                <a:prstClr val="black"/>
              </a:solidFill>
              <a:latin typeface="Arial"/>
              <a:cs typeface="+mn-cs"/>
            </a:endParaRPr>
          </a:p>
          <a:p>
            <a:pPr marL="1028700" lvl="1" indent="-342900">
              <a:buFont typeface="Courier New" panose="02070309020205020404" pitchFamily="49" charset="0"/>
              <a:buChar char="o"/>
            </a:pPr>
            <a:r>
              <a:rPr lang="en-US" sz="1600">
                <a:solidFill>
                  <a:prstClr val="black"/>
                </a:solidFill>
              </a:rPr>
              <a:t>“</a:t>
            </a:r>
            <a:r>
              <a:rPr lang="en-NL" sz="1600">
                <a:solidFill>
                  <a:prstClr val="black"/>
                </a:solidFill>
                <a:latin typeface="Arial"/>
              </a:rPr>
              <a:t>We will inc</a:t>
            </a:r>
            <a:r>
              <a:rPr lang="en-US" sz="1600">
                <a:solidFill>
                  <a:prstClr val="black"/>
                </a:solidFill>
                <a:latin typeface="Arial"/>
              </a:rPr>
              <a:t>lu</a:t>
            </a:r>
            <a:r>
              <a:rPr lang="en-NL" sz="1600">
                <a:solidFill>
                  <a:prstClr val="black"/>
                </a:solidFill>
                <a:latin typeface="Arial"/>
              </a:rPr>
              <a:t>de all random intercepts and slopes. If this full model doesn’t converge, we will first remove the by-participant slope for the effect of X / we will first remove the random effect with the lowest variance...</a:t>
            </a:r>
            <a:r>
              <a:rPr lang="en-US" sz="1600">
                <a:solidFill>
                  <a:prstClr val="black"/>
                </a:solidFill>
              </a:rPr>
              <a:t>”</a:t>
            </a:r>
            <a:endParaRPr lang="en-NL" sz="1600">
              <a:solidFill>
                <a:prstClr val="black"/>
              </a:solidFill>
              <a:latin typeface="Arial"/>
            </a:endParaRPr>
          </a:p>
          <a:p>
            <a:pPr marL="1028700" lvl="1" indent="-342900">
              <a:buFont typeface="Courier New" panose="02070309020205020404" pitchFamily="49" charset="0"/>
              <a:buChar char="o"/>
            </a:pPr>
            <a:endParaRPr lang="en-NL" sz="1600">
              <a:solidFill>
                <a:prstClr val="black"/>
              </a:solidFill>
              <a:latin typeface="Arial"/>
              <a:cs typeface="+mn-cs"/>
            </a:endParaRPr>
          </a:p>
          <a:p>
            <a:pPr marL="285750" lvl="0" indent="-285750">
              <a:buFont typeface="Arial" panose="020B0604020202020204" pitchFamily="34" charset="0"/>
              <a:buChar char="•"/>
            </a:pPr>
            <a:r>
              <a:rPr lang="en-US" sz="1800">
                <a:solidFill>
                  <a:prstClr val="black"/>
                </a:solidFill>
                <a:latin typeface="Arial"/>
                <a:cs typeface="+mn-cs"/>
              </a:rPr>
              <a:t>Hypotheses and rules for interpretation</a:t>
            </a:r>
            <a:endParaRPr lang="en-NL" sz="1800">
              <a:solidFill>
                <a:prstClr val="black"/>
              </a:solidFill>
              <a:latin typeface="Arial"/>
              <a:cs typeface="+mn-cs"/>
            </a:endParaRPr>
          </a:p>
          <a:p>
            <a:pPr marL="1028700" lvl="1" indent="-342900">
              <a:buFont typeface="Courier New" panose="02070309020205020404" pitchFamily="49" charset="0"/>
              <a:buChar char="o"/>
            </a:pPr>
            <a:r>
              <a:rPr lang="en-US" sz="1600">
                <a:solidFill>
                  <a:prstClr val="black"/>
                </a:solidFill>
              </a:rPr>
              <a:t>“</a:t>
            </a:r>
            <a:r>
              <a:rPr lang="en-US" sz="1600">
                <a:solidFill>
                  <a:prstClr val="black"/>
                </a:solidFill>
                <a:latin typeface="Arial"/>
              </a:rPr>
              <a:t>W</a:t>
            </a:r>
            <a:r>
              <a:rPr lang="en-US" sz="1600">
                <a:solidFill>
                  <a:prstClr val="black"/>
                </a:solidFill>
                <a:latin typeface="Arial"/>
                <a:cs typeface="+mn-cs"/>
              </a:rPr>
              <a:t>e will interpret a</a:t>
            </a:r>
            <a:r>
              <a:rPr lang="en-NL" sz="1600">
                <a:solidFill>
                  <a:prstClr val="black"/>
                </a:solidFill>
                <a:latin typeface="Arial"/>
                <a:cs typeface="+mn-cs"/>
              </a:rPr>
              <a:t> positive significant effect of X </a:t>
            </a:r>
            <a:r>
              <a:rPr lang="en-US" sz="1600">
                <a:solidFill>
                  <a:prstClr val="black"/>
                </a:solidFill>
                <a:latin typeface="Arial"/>
                <a:cs typeface="+mn-cs"/>
              </a:rPr>
              <a:t>as support</a:t>
            </a:r>
            <a:r>
              <a:rPr lang="en-NL" sz="1600">
                <a:solidFill>
                  <a:prstClr val="black"/>
                </a:solidFill>
                <a:latin typeface="Arial"/>
                <a:cs typeface="+mn-cs"/>
              </a:rPr>
              <a:t> </a:t>
            </a:r>
            <a:r>
              <a:rPr lang="en-US" sz="1600">
                <a:solidFill>
                  <a:prstClr val="black"/>
                </a:solidFill>
                <a:latin typeface="Arial"/>
                <a:cs typeface="+mn-cs"/>
              </a:rPr>
              <a:t>for our hypothesis that</a:t>
            </a:r>
            <a:r>
              <a:rPr lang="en-US" sz="1600">
                <a:solidFill>
                  <a:prstClr val="black"/>
                </a:solidFill>
              </a:rPr>
              <a:t>…”</a:t>
            </a:r>
          </a:p>
          <a:p>
            <a:pPr marL="1028700" lvl="1" indent="-342900">
              <a:buFont typeface="Courier New" panose="02070309020205020404" pitchFamily="49" charset="0"/>
              <a:buChar char="o"/>
            </a:pPr>
            <a:r>
              <a:rPr lang="en-US" sz="1600">
                <a:solidFill>
                  <a:prstClr val="black"/>
                </a:solidFill>
              </a:rPr>
              <a:t>“</a:t>
            </a:r>
            <a:r>
              <a:rPr lang="en-US" sz="1600">
                <a:solidFill>
                  <a:prstClr val="black"/>
                </a:solidFill>
                <a:latin typeface="Arial"/>
              </a:rPr>
              <a:t>We do not have specific a-priory hypoythesis for the effect of Y...” </a:t>
            </a:r>
            <a:r>
              <a:rPr lang="en-US" sz="1600">
                <a:solidFill>
                  <a:prstClr val="black"/>
                </a:solidFill>
              </a:rPr>
              <a:t>(exploratory analysis)</a:t>
            </a:r>
            <a:endParaRPr lang="en-US" sz="1600">
              <a:solidFill>
                <a:prstClr val="black"/>
              </a:solidFill>
              <a:latin typeface="Arial"/>
              <a:cs typeface="+mn-cs"/>
            </a:endParaRPr>
          </a:p>
          <a:p>
            <a:pPr lvl="0"/>
            <a:endParaRPr lang="en-NL" sz="1800">
              <a:solidFill>
                <a:prstClr val="black"/>
              </a:solidFill>
              <a:latin typeface="Arial"/>
              <a:cs typeface="+mn-cs"/>
            </a:endParaRPr>
          </a:p>
          <a:p>
            <a:endParaRPr lang="en-US" dirty="0"/>
          </a:p>
        </p:txBody>
      </p:sp>
    </p:spTree>
    <p:extLst>
      <p:ext uri="{BB962C8B-B14F-4D97-AF65-F5344CB8AC3E}">
        <p14:creationId xmlns:p14="http://schemas.microsoft.com/office/powerpoint/2010/main" val="293908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C24FB3-405D-4BC3-A28D-AEB58A0C7B19}"/>
              </a:ext>
            </a:extLst>
          </p:cNvPr>
          <p:cNvSpPr>
            <a:spLocks noGrp="1"/>
          </p:cNvSpPr>
          <p:nvPr>
            <p:ph type="body" sz="quarter" idx="14"/>
          </p:nvPr>
        </p:nvSpPr>
        <p:spPr/>
        <p:txBody>
          <a:bodyPr/>
          <a:lstStyle/>
          <a:p>
            <a:r>
              <a:rPr lang="es-ES" dirty="0" err="1"/>
              <a:t>Today’s</a:t>
            </a:r>
            <a:r>
              <a:rPr lang="es-ES" dirty="0"/>
              <a:t> </a:t>
            </a:r>
            <a:r>
              <a:rPr lang="es-ES" dirty="0" err="1"/>
              <a:t>session</a:t>
            </a:r>
            <a:endParaRPr lang="en-GB" dirty="0"/>
          </a:p>
        </p:txBody>
      </p:sp>
      <p:sp>
        <p:nvSpPr>
          <p:cNvPr id="3" name="Text Placeholder 2">
            <a:extLst>
              <a:ext uri="{FF2B5EF4-FFF2-40B4-BE49-F238E27FC236}">
                <a16:creationId xmlns:a16="http://schemas.microsoft.com/office/drawing/2014/main" id="{FD57BC9F-AD08-4C80-8A58-5E1372104618}"/>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122CC812-8795-4271-B3BB-17052E7F5A7A}"/>
              </a:ext>
            </a:extLst>
          </p:cNvPr>
          <p:cNvSpPr>
            <a:spLocks noGrp="1"/>
          </p:cNvSpPr>
          <p:nvPr>
            <p:ph type="body" sz="quarter" idx="17"/>
          </p:nvPr>
        </p:nvSpPr>
        <p:spPr/>
        <p:txBody>
          <a:bodyPr/>
          <a:lstStyle/>
          <a:p>
            <a:r>
              <a:rPr lang="en-US" b="1"/>
              <a:t>Overview </a:t>
            </a:r>
            <a:r>
              <a:rPr lang="en-US" b="1" dirty="0"/>
              <a:t>of pre-registrations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GB"/>
              <a:t>Why should I preregister my study? </a:t>
            </a:r>
          </a:p>
          <a:p>
            <a:pPr marL="342900" indent="-342900">
              <a:buFont typeface="Arial" panose="020B0604020202020204" pitchFamily="34" charset="0"/>
              <a:buChar char="•"/>
            </a:pPr>
            <a:r>
              <a:rPr lang="en-GB"/>
              <a:t>What should be preregistered?</a:t>
            </a:r>
          </a:p>
          <a:p>
            <a:pPr marL="342900" indent="-342900">
              <a:buFont typeface="Arial" panose="020B0604020202020204" pitchFamily="34" charset="0"/>
              <a:buChar char="•"/>
            </a:pPr>
            <a:r>
              <a:rPr lang="en-GB"/>
              <a:t>Where can I preregister?</a:t>
            </a:r>
          </a:p>
          <a:p>
            <a:pPr marL="342900" indent="-342900">
              <a:buFont typeface="Arial" panose="020B0604020202020204" pitchFamily="34" charset="0"/>
              <a:buChar char="•"/>
            </a:pPr>
            <a:r>
              <a:rPr lang="en-GB"/>
              <a:t>How does it work?</a:t>
            </a:r>
          </a:p>
          <a:p>
            <a:pPr marL="342900" indent="-342900">
              <a:buFont typeface="Arial" panose="020B0604020202020204" pitchFamily="34" charset="0"/>
              <a:buChar char="•"/>
            </a:pPr>
            <a:r>
              <a:rPr lang="en-GB"/>
              <a:t>Examples of pre-registered studies</a:t>
            </a:r>
          </a:p>
          <a:p>
            <a:pPr marL="342900" indent="-342900">
              <a:buFont typeface="Arial" panose="020B0604020202020204" pitchFamily="34" charset="0"/>
              <a:buChar char="•"/>
            </a:pPr>
            <a:r>
              <a:rPr lang="en-GB"/>
              <a:t>Potential pitfalls (spoiler alert: they are not real pitfalls)</a:t>
            </a:r>
            <a:endParaRPr lang="en-US"/>
          </a:p>
          <a:p>
            <a:pPr marL="342900" indent="-342900">
              <a:buFont typeface="Arial" panose="020B0604020202020204" pitchFamily="34" charset="0"/>
              <a:buChar char="•"/>
            </a:pPr>
            <a:endParaRPr lang="en-US" dirty="0"/>
          </a:p>
          <a:p>
            <a:endParaRPr lang="en-US"/>
          </a:p>
          <a:p>
            <a:endParaRPr lang="en-NL"/>
          </a:p>
          <a:p>
            <a:r>
              <a:rPr lang="en-US" b="1"/>
              <a:t>Homework:</a:t>
            </a:r>
            <a:r>
              <a:rPr lang="en-US"/>
              <a:t> </a:t>
            </a:r>
            <a:r>
              <a:rPr lang="en-NL"/>
              <a:t>T</a:t>
            </a:r>
            <a:r>
              <a:rPr lang="en-US"/>
              <a:t>r</a:t>
            </a:r>
            <a:r>
              <a:rPr lang="en-NL"/>
              <a:t>y </a:t>
            </a:r>
            <a:r>
              <a:rPr lang="en-US"/>
              <a:t>i</a:t>
            </a:r>
            <a:r>
              <a:rPr lang="en-NL"/>
              <a:t>t </a:t>
            </a:r>
            <a:r>
              <a:rPr lang="en-US"/>
              <a:t>o</a:t>
            </a:r>
            <a:r>
              <a:rPr lang="en-NL"/>
              <a:t>u</a:t>
            </a:r>
            <a:r>
              <a:rPr lang="en-US"/>
              <a:t>t</a:t>
            </a:r>
            <a:r>
              <a:rPr lang="en-NL"/>
              <a:t>!</a:t>
            </a:r>
            <a:endParaRPr lang="en-US"/>
          </a:p>
          <a:p>
            <a:endParaRPr lang="en-US" dirty="0"/>
          </a:p>
          <a:p>
            <a:endParaRPr lang="en-US" dirty="0"/>
          </a:p>
        </p:txBody>
      </p:sp>
    </p:spTree>
    <p:extLst>
      <p:ext uri="{BB962C8B-B14F-4D97-AF65-F5344CB8AC3E}">
        <p14:creationId xmlns:p14="http://schemas.microsoft.com/office/powerpoint/2010/main" val="23991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2834E-3287-49C9-88F4-D46D90F72873}"/>
              </a:ext>
            </a:extLst>
          </p:cNvPr>
          <p:cNvSpPr>
            <a:spLocks noGrp="1"/>
          </p:cNvSpPr>
          <p:nvPr>
            <p:ph type="body" sz="quarter" idx="14"/>
          </p:nvPr>
        </p:nvSpPr>
        <p:spPr/>
        <p:txBody>
          <a:bodyPr/>
          <a:lstStyle/>
          <a:p>
            <a:r>
              <a:rPr lang="en-NL"/>
              <a:t>W</a:t>
            </a:r>
            <a:r>
              <a:rPr lang="en-US"/>
              <a:t>h</a:t>
            </a:r>
            <a:r>
              <a:rPr lang="en-NL"/>
              <a:t>a</a:t>
            </a:r>
            <a:r>
              <a:rPr lang="en-US"/>
              <a:t>t</a:t>
            </a:r>
            <a:r>
              <a:rPr lang="en-NL"/>
              <a:t> </a:t>
            </a:r>
            <a:r>
              <a:rPr lang="en-US"/>
              <a:t>t</a:t>
            </a:r>
            <a:r>
              <a:rPr lang="en-NL"/>
              <a:t>o </a:t>
            </a:r>
            <a:r>
              <a:rPr lang="en-US"/>
              <a:t>p</a:t>
            </a:r>
            <a:r>
              <a:rPr lang="en-NL"/>
              <a:t>r</a:t>
            </a:r>
            <a:r>
              <a:rPr lang="en-US"/>
              <a:t>e</a:t>
            </a:r>
            <a:r>
              <a:rPr lang="en-NL"/>
              <a:t>r</a:t>
            </a:r>
            <a:r>
              <a:rPr lang="en-US"/>
              <a:t>e</a:t>
            </a:r>
            <a:r>
              <a:rPr lang="en-NL"/>
              <a:t>g</a:t>
            </a:r>
            <a:r>
              <a:rPr lang="en-US"/>
              <a:t>i</a:t>
            </a:r>
            <a:r>
              <a:rPr lang="en-NL"/>
              <a:t>s</a:t>
            </a:r>
            <a:r>
              <a:rPr lang="en-US"/>
              <a:t>t</a:t>
            </a:r>
            <a:r>
              <a:rPr lang="en-NL"/>
              <a:t>e</a:t>
            </a:r>
            <a:r>
              <a:rPr lang="en-US"/>
              <a:t>r</a:t>
            </a:r>
            <a:r>
              <a:rPr lang="en-NL"/>
              <a:t>?</a:t>
            </a:r>
            <a:endParaRPr lang="en-GB" dirty="0"/>
          </a:p>
        </p:txBody>
      </p:sp>
      <p:sp>
        <p:nvSpPr>
          <p:cNvPr id="3" name="Text Placeholder 2">
            <a:extLst>
              <a:ext uri="{FF2B5EF4-FFF2-40B4-BE49-F238E27FC236}">
                <a16:creationId xmlns:a16="http://schemas.microsoft.com/office/drawing/2014/main" id="{BD7C708F-EE34-4412-9E18-E2FC87279581}"/>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745B1B5D-1157-43EE-835D-B77ED578169F}"/>
              </a:ext>
            </a:extLst>
          </p:cNvPr>
          <p:cNvSpPr>
            <a:spLocks noGrp="1"/>
          </p:cNvSpPr>
          <p:nvPr>
            <p:ph type="body" sz="quarter" idx="17"/>
          </p:nvPr>
        </p:nvSpPr>
        <p:spPr>
          <a:xfrm>
            <a:off x="476112" y="1515292"/>
            <a:ext cx="10653442" cy="4561432"/>
          </a:xfrm>
        </p:spPr>
        <p:txBody>
          <a:bodyPr/>
          <a:lstStyle/>
          <a:p>
            <a:pPr lvl="0"/>
            <a:r>
              <a:rPr lang="en-US" sz="2400" b="1">
                <a:solidFill>
                  <a:prstClr val="black"/>
                </a:solidFill>
                <a:latin typeface="Arial"/>
                <a:cs typeface="+mn-cs"/>
              </a:rPr>
              <a:t>Some additional things you can add: </a:t>
            </a:r>
          </a:p>
          <a:p>
            <a:pPr lvl="0"/>
            <a:endParaRPr lang="en-US" sz="2400" b="1">
              <a:solidFill>
                <a:prstClr val="black"/>
              </a:solidFill>
              <a:latin typeface="Arial"/>
              <a:cs typeface="+mn-cs"/>
            </a:endParaRPr>
          </a:p>
          <a:p>
            <a:pPr lvl="0"/>
            <a:r>
              <a:rPr lang="en-US">
                <a:solidFill>
                  <a:prstClr val="black"/>
                </a:solidFill>
                <a:latin typeface="Arial"/>
                <a:cs typeface="+mn-cs"/>
              </a:rPr>
              <a:t>1. Do you already know what exploratory analyses you want to do? </a:t>
            </a:r>
          </a:p>
          <a:p>
            <a:pPr marL="1028700" lvl="1" indent="-342900">
              <a:buFont typeface="Courier New" panose="02070309020205020404" pitchFamily="49" charset="0"/>
              <a:buChar char="o"/>
            </a:pPr>
            <a:r>
              <a:rPr lang="en-US" sz="1800">
                <a:solidFill>
                  <a:prstClr val="black"/>
                </a:solidFill>
                <a:latin typeface="Arial"/>
                <a:cs typeface="+mn-cs"/>
              </a:rPr>
              <a:t>“We want to explore the effect of gender...”</a:t>
            </a:r>
          </a:p>
          <a:p>
            <a:pPr lvl="0"/>
            <a:endParaRPr lang="en-US">
              <a:solidFill>
                <a:prstClr val="black"/>
              </a:solidFill>
              <a:latin typeface="Arial"/>
              <a:cs typeface="+mn-cs"/>
            </a:endParaRPr>
          </a:p>
          <a:p>
            <a:pPr lvl="0"/>
            <a:r>
              <a:rPr lang="en-US">
                <a:solidFill>
                  <a:prstClr val="black"/>
                </a:solidFill>
                <a:latin typeface="Arial"/>
              </a:rPr>
              <a:t>2. Data transparency statement: </a:t>
            </a:r>
            <a:r>
              <a:rPr lang="en-GB">
                <a:solidFill>
                  <a:prstClr val="black"/>
                </a:solidFill>
              </a:rPr>
              <a:t>When, where, and what data will be shared?</a:t>
            </a:r>
            <a:endParaRPr lang="en-US">
              <a:solidFill>
                <a:prstClr val="black"/>
              </a:solidFill>
              <a:latin typeface="Arial"/>
            </a:endParaRPr>
          </a:p>
          <a:p>
            <a:pPr marL="1028700" lvl="1" indent="-342900">
              <a:buFont typeface="Courier New" panose="02070309020205020404" pitchFamily="49" charset="0"/>
              <a:buChar char="o"/>
            </a:pPr>
            <a:r>
              <a:rPr lang="en-GB" sz="1800">
                <a:solidFill>
                  <a:prstClr val="black"/>
                </a:solidFill>
              </a:rPr>
              <a:t> “All data + code will be shared on OSF </a:t>
            </a:r>
            <a:r>
              <a:rPr lang="en-NL" sz="1800">
                <a:solidFill>
                  <a:prstClr val="black"/>
                </a:solidFill>
              </a:rPr>
              <a:t>six</a:t>
            </a:r>
            <a:r>
              <a:rPr lang="en-GB" sz="1800">
                <a:solidFill>
                  <a:prstClr val="black"/>
                </a:solidFill>
              </a:rPr>
              <a:t> months after data collection”</a:t>
            </a:r>
            <a:endParaRPr lang="en-NL" sz="1800">
              <a:solidFill>
                <a:prstClr val="black"/>
              </a:solidFill>
            </a:endParaRPr>
          </a:p>
          <a:p>
            <a:pPr marL="1028700" lvl="1" indent="-342900">
              <a:buFont typeface="Courier New" panose="02070309020205020404" pitchFamily="49" charset="0"/>
              <a:buChar char="o"/>
            </a:pPr>
            <a:r>
              <a:rPr lang="en-NL" sz="1800">
                <a:solidFill>
                  <a:prstClr val="black"/>
                </a:solidFill>
                <a:latin typeface="Arial"/>
                <a:cs typeface="+mn-cs"/>
              </a:rPr>
              <a:t>“The stimuli and the experiment code can be found on this GitHub repository...”</a:t>
            </a:r>
          </a:p>
          <a:p>
            <a:endParaRPr lang="en-US" dirty="0"/>
          </a:p>
        </p:txBody>
      </p:sp>
    </p:spTree>
    <p:extLst>
      <p:ext uri="{BB962C8B-B14F-4D97-AF65-F5344CB8AC3E}">
        <p14:creationId xmlns:p14="http://schemas.microsoft.com/office/powerpoint/2010/main" val="370388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A931FD-B588-43FC-BC6E-F7C13D430901}"/>
              </a:ext>
            </a:extLst>
          </p:cNvPr>
          <p:cNvSpPr>
            <a:spLocks noGrp="1"/>
          </p:cNvSpPr>
          <p:nvPr>
            <p:ph type="body" sz="quarter" idx="16"/>
          </p:nvPr>
        </p:nvSpPr>
        <p:spPr/>
        <p:txBody>
          <a:bodyPr/>
          <a:lstStyle/>
          <a:p>
            <a:endParaRPr lang="en-GB"/>
          </a:p>
        </p:txBody>
      </p:sp>
      <p:sp>
        <p:nvSpPr>
          <p:cNvPr id="5" name="Text Placeholder 1">
            <a:extLst>
              <a:ext uri="{FF2B5EF4-FFF2-40B4-BE49-F238E27FC236}">
                <a16:creationId xmlns:a16="http://schemas.microsoft.com/office/drawing/2014/main" id="{75E17857-4685-40AF-83ED-4C9DD17C2F77}"/>
              </a:ext>
            </a:extLst>
          </p:cNvPr>
          <p:cNvSpPr>
            <a:spLocks noGrp="1"/>
          </p:cNvSpPr>
          <p:nvPr>
            <p:ph type="body" sz="quarter" idx="14"/>
          </p:nvPr>
        </p:nvSpPr>
        <p:spPr>
          <a:xfrm>
            <a:off x="728662" y="601222"/>
            <a:ext cx="8167688" cy="1056128"/>
          </a:xfrm>
        </p:spPr>
        <p:txBody>
          <a:bodyPr/>
          <a:lstStyle/>
          <a:p>
            <a:r>
              <a:rPr lang="en-NL"/>
              <a:t>W</a:t>
            </a:r>
            <a:r>
              <a:rPr lang="en-US"/>
              <a:t>h</a:t>
            </a:r>
            <a:r>
              <a:rPr lang="en-NL"/>
              <a:t>en and where </a:t>
            </a:r>
            <a:r>
              <a:rPr lang="en-US"/>
              <a:t>t</a:t>
            </a:r>
            <a:r>
              <a:rPr lang="en-NL"/>
              <a:t>o </a:t>
            </a:r>
            <a:r>
              <a:rPr lang="en-US"/>
              <a:t>p</a:t>
            </a:r>
            <a:r>
              <a:rPr lang="en-NL"/>
              <a:t>r</a:t>
            </a:r>
            <a:r>
              <a:rPr lang="en-US"/>
              <a:t>e</a:t>
            </a:r>
            <a:r>
              <a:rPr lang="en-NL"/>
              <a:t>r</a:t>
            </a:r>
            <a:r>
              <a:rPr lang="en-US"/>
              <a:t>e</a:t>
            </a:r>
            <a:r>
              <a:rPr lang="en-NL"/>
              <a:t>g</a:t>
            </a:r>
            <a:r>
              <a:rPr lang="en-US"/>
              <a:t>i</a:t>
            </a:r>
            <a:r>
              <a:rPr lang="en-NL"/>
              <a:t>s</a:t>
            </a:r>
            <a:r>
              <a:rPr lang="en-US"/>
              <a:t>t</a:t>
            </a:r>
            <a:r>
              <a:rPr lang="en-NL"/>
              <a:t>e</a:t>
            </a:r>
            <a:r>
              <a:rPr lang="en-US"/>
              <a:t>r</a:t>
            </a:r>
            <a:r>
              <a:rPr lang="en-NL"/>
              <a:t>?</a:t>
            </a:r>
            <a:endParaRPr lang="en-GB" dirty="0"/>
          </a:p>
        </p:txBody>
      </p:sp>
      <p:sp>
        <p:nvSpPr>
          <p:cNvPr id="2" name="Rectangle 1">
            <a:extLst>
              <a:ext uri="{FF2B5EF4-FFF2-40B4-BE49-F238E27FC236}">
                <a16:creationId xmlns:a16="http://schemas.microsoft.com/office/drawing/2014/main" id="{03049FA7-4C1A-4BF5-A9D8-D6458B05D638}"/>
              </a:ext>
            </a:extLst>
          </p:cNvPr>
          <p:cNvSpPr/>
          <p:nvPr/>
        </p:nvSpPr>
        <p:spPr>
          <a:xfrm>
            <a:off x="728662" y="1345207"/>
            <a:ext cx="9736183" cy="1200329"/>
          </a:xfrm>
          <a:prstGeom prst="rect">
            <a:avLst/>
          </a:prstGeom>
        </p:spPr>
        <p:txBody>
          <a:bodyPr wrap="square">
            <a:spAutoFit/>
          </a:bodyPr>
          <a:lstStyle/>
          <a:p>
            <a:r>
              <a:rPr lang="en-US"/>
              <a:t>Basically, you may preregister anywhere where you can timestamp documents.</a:t>
            </a:r>
            <a:endParaRPr lang="en-NL"/>
          </a:p>
          <a:p>
            <a:endParaRPr lang="en-NL"/>
          </a:p>
          <a:p>
            <a:r>
              <a:rPr lang="en-US"/>
              <a:t>T</a:t>
            </a:r>
            <a:r>
              <a:rPr lang="en-NL"/>
              <a:t>h</a:t>
            </a:r>
            <a:r>
              <a:rPr lang="en-US"/>
              <a:t>e</a:t>
            </a:r>
            <a:r>
              <a:rPr lang="en-NL"/>
              <a:t> </a:t>
            </a:r>
            <a:r>
              <a:rPr lang="en-US"/>
              <a:t>m</a:t>
            </a:r>
            <a:r>
              <a:rPr lang="en-NL"/>
              <a:t>o</a:t>
            </a:r>
            <a:r>
              <a:rPr lang="en-US"/>
              <a:t>s</a:t>
            </a:r>
            <a:r>
              <a:rPr lang="en-NL"/>
              <a:t>t important thing is to do this </a:t>
            </a:r>
            <a:r>
              <a:rPr lang="en-NL" b="1"/>
              <a:t>BEFORE</a:t>
            </a:r>
            <a:r>
              <a:rPr lang="en-NL"/>
              <a:t> data collection (</a:t>
            </a:r>
            <a:r>
              <a:rPr lang="en-US"/>
              <a:t>o</a:t>
            </a:r>
            <a:r>
              <a:rPr lang="en-NL"/>
              <a:t>r </a:t>
            </a:r>
            <a:r>
              <a:rPr lang="en-US"/>
              <a:t>a</a:t>
            </a:r>
            <a:r>
              <a:rPr lang="en-NL"/>
              <a:t>t </a:t>
            </a:r>
            <a:r>
              <a:rPr lang="en-US"/>
              <a:t>l</a:t>
            </a:r>
            <a:r>
              <a:rPr lang="en-NL"/>
              <a:t>e</a:t>
            </a:r>
            <a:r>
              <a:rPr lang="en-US"/>
              <a:t>a</a:t>
            </a:r>
            <a:r>
              <a:rPr lang="en-NL"/>
              <a:t>s</a:t>
            </a:r>
            <a:r>
              <a:rPr lang="en-US"/>
              <a:t>t</a:t>
            </a:r>
            <a:r>
              <a:rPr lang="en-NL"/>
              <a:t> </a:t>
            </a:r>
            <a:r>
              <a:rPr lang="en-US"/>
              <a:t>b</a:t>
            </a:r>
            <a:r>
              <a:rPr lang="en-NL"/>
              <a:t>e</a:t>
            </a:r>
            <a:r>
              <a:rPr lang="en-US"/>
              <a:t>f</a:t>
            </a:r>
            <a:r>
              <a:rPr lang="en-NL"/>
              <a:t>o</a:t>
            </a:r>
            <a:r>
              <a:rPr lang="en-US"/>
              <a:t>r</a:t>
            </a:r>
            <a:r>
              <a:rPr lang="en-NL"/>
              <a:t>e </a:t>
            </a:r>
            <a:r>
              <a:rPr lang="en-US"/>
              <a:t>y</a:t>
            </a:r>
            <a:r>
              <a:rPr lang="en-NL"/>
              <a:t>o</a:t>
            </a:r>
            <a:r>
              <a:rPr lang="en-US"/>
              <a:t>u</a:t>
            </a:r>
            <a:r>
              <a:rPr lang="en-NL"/>
              <a:t>’</a:t>
            </a:r>
            <a:r>
              <a:rPr lang="en-US"/>
              <a:t>v</a:t>
            </a:r>
            <a:r>
              <a:rPr lang="en-NL"/>
              <a:t>e </a:t>
            </a:r>
            <a:r>
              <a:rPr lang="en-US"/>
              <a:t>l</a:t>
            </a:r>
            <a:r>
              <a:rPr lang="en-NL"/>
              <a:t>o</a:t>
            </a:r>
            <a:r>
              <a:rPr lang="en-US"/>
              <a:t>o</a:t>
            </a:r>
            <a:r>
              <a:rPr lang="en-NL"/>
              <a:t>k</a:t>
            </a:r>
            <a:r>
              <a:rPr lang="en-US"/>
              <a:t>e</a:t>
            </a:r>
            <a:r>
              <a:rPr lang="en-NL"/>
              <a:t>d </a:t>
            </a:r>
            <a:r>
              <a:rPr lang="en-US"/>
              <a:t>a</a:t>
            </a:r>
            <a:r>
              <a:rPr lang="en-NL"/>
              <a:t>t / </a:t>
            </a:r>
            <a:r>
              <a:rPr lang="en-US"/>
              <a:t>a</a:t>
            </a:r>
            <a:r>
              <a:rPr lang="en-NL"/>
              <a:t>n</a:t>
            </a:r>
            <a:r>
              <a:rPr lang="en-US"/>
              <a:t>a</a:t>
            </a:r>
            <a:r>
              <a:rPr lang="en-NL"/>
              <a:t>l</a:t>
            </a:r>
            <a:r>
              <a:rPr lang="en-US"/>
              <a:t>y</a:t>
            </a:r>
            <a:r>
              <a:rPr lang="en-NL"/>
              <a:t>z</a:t>
            </a:r>
            <a:r>
              <a:rPr lang="en-US"/>
              <a:t>e</a:t>
            </a:r>
            <a:r>
              <a:rPr lang="en-NL"/>
              <a:t>d </a:t>
            </a:r>
            <a:r>
              <a:rPr lang="en-US"/>
              <a:t>t</a:t>
            </a:r>
            <a:r>
              <a:rPr lang="en-NL"/>
              <a:t>h</a:t>
            </a:r>
            <a:r>
              <a:rPr lang="en-US"/>
              <a:t>e</a:t>
            </a:r>
            <a:r>
              <a:rPr lang="en-NL"/>
              <a:t> </a:t>
            </a:r>
            <a:r>
              <a:rPr lang="en-US"/>
              <a:t>d</a:t>
            </a:r>
            <a:r>
              <a:rPr lang="en-NL"/>
              <a:t>a</a:t>
            </a:r>
            <a:r>
              <a:rPr lang="en-US"/>
              <a:t>t</a:t>
            </a:r>
            <a:r>
              <a:rPr lang="en-NL"/>
              <a:t>a...)</a:t>
            </a:r>
            <a:endParaRPr lang="en-US"/>
          </a:p>
        </p:txBody>
      </p:sp>
      <p:pic>
        <p:nvPicPr>
          <p:cNvPr id="4" name="Picture 3">
            <a:extLst>
              <a:ext uri="{FF2B5EF4-FFF2-40B4-BE49-F238E27FC236}">
                <a16:creationId xmlns:a16="http://schemas.microsoft.com/office/drawing/2014/main" id="{1C500899-204F-4185-B4D4-BE17C4C5FBDC}"/>
              </a:ext>
            </a:extLst>
          </p:cNvPr>
          <p:cNvPicPr>
            <a:picLocks noChangeAspect="1"/>
          </p:cNvPicPr>
          <p:nvPr/>
        </p:nvPicPr>
        <p:blipFill>
          <a:blip r:embed="rId2"/>
          <a:stretch>
            <a:fillRect/>
          </a:stretch>
        </p:blipFill>
        <p:spPr>
          <a:xfrm>
            <a:off x="589325" y="2802349"/>
            <a:ext cx="7963590" cy="3185436"/>
          </a:xfrm>
          <a:prstGeom prst="rect">
            <a:avLst/>
          </a:prstGeom>
        </p:spPr>
      </p:pic>
      <p:sp>
        <p:nvSpPr>
          <p:cNvPr id="9" name="Rectangle 8">
            <a:extLst>
              <a:ext uri="{FF2B5EF4-FFF2-40B4-BE49-F238E27FC236}">
                <a16:creationId xmlns:a16="http://schemas.microsoft.com/office/drawing/2014/main" id="{BAB49FFE-B22A-45D9-97D1-CEBEA04564BE}"/>
              </a:ext>
            </a:extLst>
          </p:cNvPr>
          <p:cNvSpPr/>
          <p:nvPr/>
        </p:nvSpPr>
        <p:spPr>
          <a:xfrm>
            <a:off x="859290" y="6131646"/>
            <a:ext cx="9605555" cy="430887"/>
          </a:xfrm>
          <a:prstGeom prst="rect">
            <a:avLst/>
          </a:prstGeom>
        </p:spPr>
        <p:txBody>
          <a:bodyPr wrap="square">
            <a:spAutoFit/>
          </a:bodyPr>
          <a:lstStyle/>
          <a:p>
            <a:pPr lvl="0"/>
            <a:r>
              <a:rPr lang="en-US" sz="2200" b="1">
                <a:solidFill>
                  <a:srgbClr val="FF0000"/>
                </a:solidFill>
              </a:rPr>
              <a:t>Following established templates makes sure you don’t miss</a:t>
            </a:r>
            <a:r>
              <a:rPr lang="en-NL" sz="2200" b="1">
                <a:solidFill>
                  <a:srgbClr val="FF0000"/>
                </a:solidFill>
              </a:rPr>
              <a:t> </a:t>
            </a:r>
            <a:r>
              <a:rPr lang="en-US" sz="2200" b="1">
                <a:solidFill>
                  <a:srgbClr val="FF0000"/>
                </a:solidFill>
              </a:rPr>
              <a:t>anything</a:t>
            </a:r>
            <a:r>
              <a:rPr lang="en-NL" sz="2200" b="1">
                <a:solidFill>
                  <a:srgbClr val="FF0000"/>
                </a:solidFill>
              </a:rPr>
              <a:t>!</a:t>
            </a:r>
            <a:endParaRPr lang="en-US" sz="2200" b="1">
              <a:solidFill>
                <a:srgbClr val="FF0000"/>
              </a:solidFill>
            </a:endParaRPr>
          </a:p>
        </p:txBody>
      </p:sp>
      <p:sp>
        <p:nvSpPr>
          <p:cNvPr id="10" name="Rectangle 9">
            <a:extLst>
              <a:ext uri="{FF2B5EF4-FFF2-40B4-BE49-F238E27FC236}">
                <a16:creationId xmlns:a16="http://schemas.microsoft.com/office/drawing/2014/main" id="{5867C5B4-8E0C-4750-AB2A-020172EAD6F0}"/>
              </a:ext>
            </a:extLst>
          </p:cNvPr>
          <p:cNvSpPr/>
          <p:nvPr/>
        </p:nvSpPr>
        <p:spPr>
          <a:xfrm>
            <a:off x="9105491" y="2802349"/>
            <a:ext cx="2633663" cy="2862322"/>
          </a:xfrm>
          <a:prstGeom prst="rect">
            <a:avLst/>
          </a:prstGeom>
        </p:spPr>
        <p:txBody>
          <a:bodyPr wrap="square">
            <a:spAutoFit/>
          </a:bodyPr>
          <a:lstStyle/>
          <a:p>
            <a:r>
              <a:rPr lang="en-NL" b="1"/>
              <a:t>R</a:t>
            </a:r>
            <a:r>
              <a:rPr lang="en-US" b="1"/>
              <a:t>e</a:t>
            </a:r>
            <a:r>
              <a:rPr lang="en-NL" b="1"/>
              <a:t>g</a:t>
            </a:r>
            <a:r>
              <a:rPr lang="en-US" b="1"/>
              <a:t>i</a:t>
            </a:r>
            <a:r>
              <a:rPr lang="en-NL" b="1"/>
              <a:t>s</a:t>
            </a:r>
            <a:r>
              <a:rPr lang="en-US" b="1"/>
              <a:t>t</a:t>
            </a:r>
            <a:r>
              <a:rPr lang="en-NL" b="1"/>
              <a:t>e</a:t>
            </a:r>
            <a:r>
              <a:rPr lang="en-US" b="1"/>
              <a:t>r</a:t>
            </a:r>
            <a:r>
              <a:rPr lang="en-NL" b="1"/>
              <a:t>e</a:t>
            </a:r>
            <a:r>
              <a:rPr lang="en-US" b="1"/>
              <a:t>d</a:t>
            </a:r>
            <a:r>
              <a:rPr lang="en-NL" b="1"/>
              <a:t> </a:t>
            </a:r>
            <a:r>
              <a:rPr lang="en-US" b="1"/>
              <a:t>R</a:t>
            </a:r>
            <a:r>
              <a:rPr lang="en-NL" b="1"/>
              <a:t>e</a:t>
            </a:r>
            <a:r>
              <a:rPr lang="en-US" b="1"/>
              <a:t>p</a:t>
            </a:r>
            <a:r>
              <a:rPr lang="en-NL" b="1"/>
              <a:t>o</a:t>
            </a:r>
            <a:r>
              <a:rPr lang="en-US" b="1"/>
              <a:t>r</a:t>
            </a:r>
            <a:r>
              <a:rPr lang="en-NL" b="1"/>
              <a:t>t</a:t>
            </a:r>
            <a:r>
              <a:rPr lang="en-US" b="1"/>
              <a:t>s</a:t>
            </a:r>
            <a:endParaRPr lang="en-NL" b="1"/>
          </a:p>
          <a:p>
            <a:endParaRPr lang="en-NL"/>
          </a:p>
          <a:p>
            <a:pPr marL="285750" indent="-285750">
              <a:lnSpc>
                <a:spcPct val="150000"/>
              </a:lnSpc>
              <a:buFont typeface="Arial" panose="020B0604020202020204" pitchFamily="34" charset="0"/>
              <a:buChar char="•"/>
            </a:pPr>
            <a:r>
              <a:rPr lang="en-NL" sz="1400"/>
              <a:t>Peer-reviewed</a:t>
            </a:r>
          </a:p>
          <a:p>
            <a:pPr marL="285750" indent="-285750">
              <a:lnSpc>
                <a:spcPct val="150000"/>
              </a:lnSpc>
              <a:buFont typeface="Arial" panose="020B0604020202020204" pitchFamily="34" charset="0"/>
              <a:buChar char="•"/>
            </a:pPr>
            <a:r>
              <a:rPr lang="en-NL" sz="1400"/>
              <a:t>I</a:t>
            </a:r>
            <a:r>
              <a:rPr lang="en-US" sz="1400"/>
              <a:t>f</a:t>
            </a:r>
            <a:r>
              <a:rPr lang="en-NL" sz="1400"/>
              <a:t> carried correctly, in principle accep</a:t>
            </a:r>
            <a:r>
              <a:rPr lang="en-US" sz="1400"/>
              <a:t>t</a:t>
            </a:r>
            <a:r>
              <a:rPr lang="en-NL" sz="1400"/>
              <a:t>a</a:t>
            </a:r>
            <a:r>
              <a:rPr lang="en-US" sz="1400"/>
              <a:t>n</a:t>
            </a:r>
            <a:r>
              <a:rPr lang="en-NL" sz="1400"/>
              <a:t>c</a:t>
            </a:r>
            <a:r>
              <a:rPr lang="en-US" sz="1400"/>
              <a:t>e</a:t>
            </a:r>
            <a:r>
              <a:rPr lang="en-NL" sz="1400"/>
              <a:t> reg</a:t>
            </a:r>
            <a:r>
              <a:rPr lang="en-US" sz="1400"/>
              <a:t>ar</a:t>
            </a:r>
            <a:r>
              <a:rPr lang="en-NL" sz="1400"/>
              <a:t>dless of the resu</a:t>
            </a:r>
            <a:r>
              <a:rPr lang="en-US" sz="1400"/>
              <a:t>l</a:t>
            </a:r>
            <a:r>
              <a:rPr lang="en-NL" sz="1400"/>
              <a:t>t</a:t>
            </a:r>
            <a:r>
              <a:rPr lang="en-US" sz="1400"/>
              <a:t>s</a:t>
            </a:r>
            <a:r>
              <a:rPr lang="en-NL" sz="1400"/>
              <a:t>!</a:t>
            </a:r>
          </a:p>
          <a:p>
            <a:pPr marL="285750" indent="-285750">
              <a:lnSpc>
                <a:spcPct val="150000"/>
              </a:lnSpc>
              <a:buFont typeface="Arial" panose="020B0604020202020204" pitchFamily="34" charset="0"/>
              <a:buChar char="•"/>
            </a:pPr>
            <a:r>
              <a:rPr lang="en-NL" sz="1400"/>
              <a:t>Over 300 journals already have this format</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28613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344C21-40C5-4444-9936-A38E57E47039}"/>
              </a:ext>
            </a:extLst>
          </p:cNvPr>
          <p:cNvSpPr>
            <a:spLocks noGrp="1"/>
          </p:cNvSpPr>
          <p:nvPr>
            <p:ph type="body" sz="quarter" idx="14"/>
          </p:nvPr>
        </p:nvSpPr>
        <p:spPr/>
        <p:txBody>
          <a:bodyPr/>
          <a:lstStyle/>
          <a:p>
            <a:r>
              <a:rPr lang="es-ES" dirty="0" err="1"/>
              <a:t>AsPredicted</a:t>
            </a:r>
            <a:endParaRPr lang="en-GB" dirty="0"/>
          </a:p>
        </p:txBody>
      </p:sp>
      <p:sp>
        <p:nvSpPr>
          <p:cNvPr id="3" name="Text Placeholder 2">
            <a:extLst>
              <a:ext uri="{FF2B5EF4-FFF2-40B4-BE49-F238E27FC236}">
                <a16:creationId xmlns:a16="http://schemas.microsoft.com/office/drawing/2014/main" id="{84826829-C8BB-4612-B88E-3BAF9432BF67}"/>
              </a:ext>
            </a:extLst>
          </p:cNvPr>
          <p:cNvSpPr>
            <a:spLocks noGrp="1"/>
          </p:cNvSpPr>
          <p:nvPr>
            <p:ph type="body" sz="quarter" idx="16"/>
          </p:nvPr>
        </p:nvSpPr>
        <p:spPr/>
        <p:txBody>
          <a:bodyPr/>
          <a:lstStyle/>
          <a:p>
            <a:endParaRPr lang="en-GB"/>
          </a:p>
        </p:txBody>
      </p:sp>
      <p:pic>
        <p:nvPicPr>
          <p:cNvPr id="6" name="Picture 5">
            <a:extLst>
              <a:ext uri="{FF2B5EF4-FFF2-40B4-BE49-F238E27FC236}">
                <a16:creationId xmlns:a16="http://schemas.microsoft.com/office/drawing/2014/main" id="{41D12D31-EFA6-4492-86F8-1EF88069EEA5}"/>
              </a:ext>
            </a:extLst>
          </p:cNvPr>
          <p:cNvPicPr>
            <a:picLocks noChangeAspect="1"/>
          </p:cNvPicPr>
          <p:nvPr/>
        </p:nvPicPr>
        <p:blipFill>
          <a:blip r:embed="rId2"/>
          <a:stretch>
            <a:fillRect/>
          </a:stretch>
        </p:blipFill>
        <p:spPr>
          <a:xfrm>
            <a:off x="838842" y="1492288"/>
            <a:ext cx="6649192" cy="4543614"/>
          </a:xfrm>
          <a:prstGeom prst="rect">
            <a:avLst/>
          </a:prstGeom>
        </p:spPr>
      </p:pic>
      <p:sp>
        <p:nvSpPr>
          <p:cNvPr id="7" name="TextBox 6">
            <a:extLst>
              <a:ext uri="{FF2B5EF4-FFF2-40B4-BE49-F238E27FC236}">
                <a16:creationId xmlns:a16="http://schemas.microsoft.com/office/drawing/2014/main" id="{26A5814B-5AAD-4244-9CD2-EE096B30A2E8}"/>
              </a:ext>
            </a:extLst>
          </p:cNvPr>
          <p:cNvSpPr txBox="1"/>
          <p:nvPr/>
        </p:nvSpPr>
        <p:spPr bwMode="auto">
          <a:xfrm>
            <a:off x="4050227" y="6387406"/>
            <a:ext cx="629861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p>
            <a:pPr algn="r"/>
            <a:r>
              <a:rPr lang="en-GB" sz="1000">
                <a:hlinkClick r:id="rId3"/>
              </a:rPr>
              <a:t>https://aspredicted.org/</a:t>
            </a:r>
            <a:endParaRPr lang="en-GB" sz="1000" dirty="0"/>
          </a:p>
        </p:txBody>
      </p:sp>
    </p:spTree>
    <p:extLst>
      <p:ext uri="{BB962C8B-B14F-4D97-AF65-F5344CB8AC3E}">
        <p14:creationId xmlns:p14="http://schemas.microsoft.com/office/powerpoint/2010/main" val="3205139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47C07A-13D7-4006-A82F-FBE7CF5ADB9C}"/>
              </a:ext>
            </a:extLst>
          </p:cNvPr>
          <p:cNvSpPr>
            <a:spLocks noGrp="1"/>
          </p:cNvSpPr>
          <p:nvPr>
            <p:ph type="body" sz="quarter" idx="14"/>
          </p:nvPr>
        </p:nvSpPr>
        <p:spPr/>
        <p:txBody>
          <a:bodyPr/>
          <a:lstStyle/>
          <a:p>
            <a:r>
              <a:rPr lang="en-US"/>
              <a:t>OSF: Registration forms and templates</a:t>
            </a:r>
            <a:endParaRPr lang="en-GB" dirty="0"/>
          </a:p>
        </p:txBody>
      </p:sp>
      <p:sp>
        <p:nvSpPr>
          <p:cNvPr id="3" name="Text Placeholder 2">
            <a:extLst>
              <a:ext uri="{FF2B5EF4-FFF2-40B4-BE49-F238E27FC236}">
                <a16:creationId xmlns:a16="http://schemas.microsoft.com/office/drawing/2014/main" id="{78D10908-2B82-4B84-82A6-2AA6AD7453EE}"/>
              </a:ext>
            </a:extLst>
          </p:cNvPr>
          <p:cNvSpPr>
            <a:spLocks noGrp="1"/>
          </p:cNvSpPr>
          <p:nvPr>
            <p:ph type="body" sz="quarter" idx="16"/>
          </p:nvPr>
        </p:nvSpPr>
        <p:spPr/>
        <p:txBody>
          <a:bodyPr/>
          <a:lstStyle/>
          <a:p>
            <a:endParaRPr lang="en-GB"/>
          </a:p>
        </p:txBody>
      </p:sp>
      <p:sp>
        <p:nvSpPr>
          <p:cNvPr id="5" name="TextBox 4">
            <a:extLst>
              <a:ext uri="{FF2B5EF4-FFF2-40B4-BE49-F238E27FC236}">
                <a16:creationId xmlns:a16="http://schemas.microsoft.com/office/drawing/2014/main" id="{177E4F2F-554E-4C51-8098-47D4DAAFB465}"/>
              </a:ext>
            </a:extLst>
          </p:cNvPr>
          <p:cNvSpPr txBox="1"/>
          <p:nvPr/>
        </p:nvSpPr>
        <p:spPr bwMode="auto">
          <a:xfrm>
            <a:off x="4163438" y="6343135"/>
            <a:ext cx="629861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p>
            <a:pPr algn="r"/>
            <a:r>
              <a:rPr lang="en-GB" sz="1000" dirty="0">
                <a:hlinkClick r:id="rId2"/>
              </a:rPr>
              <a:t>https://osf.io/zab38/wiki/home/</a:t>
            </a:r>
            <a:r>
              <a:rPr lang="en-GB" sz="1000" dirty="0"/>
              <a:t> </a:t>
            </a:r>
          </a:p>
        </p:txBody>
      </p:sp>
      <p:cxnSp>
        <p:nvCxnSpPr>
          <p:cNvPr id="9" name="Straight Arrow Connector 8">
            <a:extLst>
              <a:ext uri="{FF2B5EF4-FFF2-40B4-BE49-F238E27FC236}">
                <a16:creationId xmlns:a16="http://schemas.microsoft.com/office/drawing/2014/main" id="{B9C72506-9CC2-4B34-9CC0-C406BF2332F5}"/>
              </a:ext>
            </a:extLst>
          </p:cNvPr>
          <p:cNvCxnSpPr/>
          <p:nvPr/>
        </p:nvCxnSpPr>
        <p:spPr>
          <a:xfrm flipV="1">
            <a:off x="622569" y="2244999"/>
            <a:ext cx="797668" cy="2075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D09E16C-4C6D-46D0-AE5A-23E5A2EBF92A}"/>
              </a:ext>
            </a:extLst>
          </p:cNvPr>
          <p:cNvCxnSpPr/>
          <p:nvPr/>
        </p:nvCxnSpPr>
        <p:spPr>
          <a:xfrm flipV="1">
            <a:off x="622114" y="3820132"/>
            <a:ext cx="797668" cy="2075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892978-6A9F-4A5B-91BC-A7BC3329C41A}"/>
              </a:ext>
            </a:extLst>
          </p:cNvPr>
          <p:cNvCxnSpPr/>
          <p:nvPr/>
        </p:nvCxnSpPr>
        <p:spPr>
          <a:xfrm flipV="1">
            <a:off x="622114" y="4641246"/>
            <a:ext cx="797668" cy="2075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E70B88-907C-47DA-BD9F-0AB584F22FB7}"/>
              </a:ext>
            </a:extLst>
          </p:cNvPr>
          <p:cNvCxnSpPr/>
          <p:nvPr/>
        </p:nvCxnSpPr>
        <p:spPr>
          <a:xfrm flipV="1">
            <a:off x="622114" y="6016244"/>
            <a:ext cx="797668" cy="2075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Icon request: fa-osf (open science framework) · Issue #13886 ·  FortAwesome/Font-Awesome · GitHub">
            <a:extLst>
              <a:ext uri="{FF2B5EF4-FFF2-40B4-BE49-F238E27FC236}">
                <a16:creationId xmlns:a16="http://schemas.microsoft.com/office/drawing/2014/main" id="{DB2D235A-5E70-41DF-B7BD-F8411F879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9789" y="-129268"/>
            <a:ext cx="3371850" cy="337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D2A860F-2B39-46C5-AB51-D8E8F02D01F6}"/>
              </a:ext>
            </a:extLst>
          </p:cNvPr>
          <p:cNvPicPr>
            <a:picLocks noChangeAspect="1"/>
          </p:cNvPicPr>
          <p:nvPr/>
        </p:nvPicPr>
        <p:blipFill rotWithShape="1">
          <a:blip r:embed="rId4"/>
          <a:srcRect t="1725" b="1"/>
          <a:stretch/>
        </p:blipFill>
        <p:spPr>
          <a:xfrm>
            <a:off x="306889" y="1297577"/>
            <a:ext cx="9377043" cy="4959972"/>
          </a:xfrm>
          <a:prstGeom prst="rect">
            <a:avLst/>
          </a:prstGeom>
        </p:spPr>
      </p:pic>
      <p:sp>
        <p:nvSpPr>
          <p:cNvPr id="13" name="Arrow: Down 12">
            <a:extLst>
              <a:ext uri="{FF2B5EF4-FFF2-40B4-BE49-F238E27FC236}">
                <a16:creationId xmlns:a16="http://schemas.microsoft.com/office/drawing/2014/main" id="{A8D28608-D8DF-4FD8-A3E9-705F371F25D4}"/>
              </a:ext>
            </a:extLst>
          </p:cNvPr>
          <p:cNvSpPr/>
          <p:nvPr/>
        </p:nvSpPr>
        <p:spPr>
          <a:xfrm rot="8211203">
            <a:off x="9910646" y="2531726"/>
            <a:ext cx="454035" cy="2259785"/>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p>
        </p:txBody>
      </p:sp>
    </p:spTree>
    <p:extLst>
      <p:ext uri="{BB962C8B-B14F-4D97-AF65-F5344CB8AC3E}">
        <p14:creationId xmlns:p14="http://schemas.microsoft.com/office/powerpoint/2010/main" val="2589920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CF2496-5A71-4A29-A184-76E7B31A4F02}"/>
              </a:ext>
            </a:extLst>
          </p:cNvPr>
          <p:cNvSpPr>
            <a:spLocks noGrp="1"/>
          </p:cNvSpPr>
          <p:nvPr>
            <p:ph type="body" sz="quarter" idx="14"/>
          </p:nvPr>
        </p:nvSpPr>
        <p:spPr/>
        <p:txBody>
          <a:bodyPr/>
          <a:lstStyle/>
          <a:p>
            <a:r>
              <a:rPr lang="es-ES" dirty="0"/>
              <a:t>Full </a:t>
            </a:r>
            <a:r>
              <a:rPr lang="es-ES" dirty="0" err="1"/>
              <a:t>preregistration</a:t>
            </a:r>
            <a:r>
              <a:rPr lang="es-ES" dirty="0"/>
              <a:t> </a:t>
            </a:r>
            <a:r>
              <a:rPr lang="es-ES" dirty="0" err="1"/>
              <a:t>on</a:t>
            </a:r>
            <a:r>
              <a:rPr lang="es-ES" dirty="0"/>
              <a:t> OSF</a:t>
            </a:r>
            <a:endParaRPr lang="en-GB" dirty="0"/>
          </a:p>
        </p:txBody>
      </p:sp>
      <p:sp>
        <p:nvSpPr>
          <p:cNvPr id="3" name="Text Placeholder 2">
            <a:extLst>
              <a:ext uri="{FF2B5EF4-FFF2-40B4-BE49-F238E27FC236}">
                <a16:creationId xmlns:a16="http://schemas.microsoft.com/office/drawing/2014/main" id="{79748158-DAEA-4A0B-A5EE-5CE79533B927}"/>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AE4FF82F-C214-4443-89A6-5CDEB5F51F3B}"/>
              </a:ext>
            </a:extLst>
          </p:cNvPr>
          <p:cNvSpPr>
            <a:spLocks noGrp="1"/>
          </p:cNvSpPr>
          <p:nvPr>
            <p:ph type="body" sz="quarter" idx="17"/>
          </p:nvPr>
        </p:nvSpPr>
        <p:spPr/>
        <p:txBody>
          <a:bodyPr/>
          <a:lstStyle/>
          <a:p>
            <a:endParaRPr lang="es-ES" dirty="0"/>
          </a:p>
          <a:p>
            <a:endParaRPr lang="es-ES" dirty="0"/>
          </a:p>
          <a:p>
            <a:endParaRPr lang="es-ES" dirty="0"/>
          </a:p>
          <a:p>
            <a:endParaRPr lang="es-ES" dirty="0"/>
          </a:p>
          <a:p>
            <a:endParaRPr lang="es-ES" dirty="0"/>
          </a:p>
          <a:p>
            <a:endParaRPr lang="es-ES" dirty="0"/>
          </a:p>
          <a:p>
            <a:endParaRPr lang="en-GB" dirty="0"/>
          </a:p>
        </p:txBody>
      </p:sp>
      <p:pic>
        <p:nvPicPr>
          <p:cNvPr id="6" name="Picture 5">
            <a:extLst>
              <a:ext uri="{FF2B5EF4-FFF2-40B4-BE49-F238E27FC236}">
                <a16:creationId xmlns:a16="http://schemas.microsoft.com/office/drawing/2014/main" id="{ABF260B1-7BB4-4255-9543-08AB06D4C076}"/>
              </a:ext>
            </a:extLst>
          </p:cNvPr>
          <p:cNvPicPr>
            <a:picLocks noChangeAspect="1"/>
          </p:cNvPicPr>
          <p:nvPr/>
        </p:nvPicPr>
        <p:blipFill rotWithShape="1">
          <a:blip r:embed="rId2"/>
          <a:srcRect l="-570" t="-358" r="570" b="77070"/>
          <a:stretch/>
        </p:blipFill>
        <p:spPr>
          <a:xfrm>
            <a:off x="674451" y="1790700"/>
            <a:ext cx="7556581" cy="1529674"/>
          </a:xfrm>
          <a:prstGeom prst="rect">
            <a:avLst/>
          </a:prstGeom>
        </p:spPr>
      </p:pic>
      <p:sp>
        <p:nvSpPr>
          <p:cNvPr id="9" name="Right Brace 8">
            <a:extLst>
              <a:ext uri="{FF2B5EF4-FFF2-40B4-BE49-F238E27FC236}">
                <a16:creationId xmlns:a16="http://schemas.microsoft.com/office/drawing/2014/main" id="{6C08CF61-5EB2-45A7-9F4D-1CBC3A9EB46D}"/>
              </a:ext>
            </a:extLst>
          </p:cNvPr>
          <p:cNvSpPr/>
          <p:nvPr/>
        </p:nvSpPr>
        <p:spPr>
          <a:xfrm>
            <a:off x="2618766" y="1867710"/>
            <a:ext cx="512324" cy="126713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D7736B5C-3ED0-40A2-84A0-25002E61AE9B}"/>
              </a:ext>
            </a:extLst>
          </p:cNvPr>
          <p:cNvSpPr txBox="1"/>
          <p:nvPr/>
        </p:nvSpPr>
        <p:spPr bwMode="auto">
          <a:xfrm>
            <a:off x="3185301" y="2347390"/>
            <a:ext cx="258107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sz="1400" dirty="0">
                <a:latin typeface="Arial" charset="0"/>
                <a:cs typeface="Arial" charset="0"/>
              </a:rPr>
              <a:t>25 questions</a:t>
            </a:r>
            <a:endParaRPr lang="en-GB" sz="1400" dirty="0">
              <a:latin typeface="Arial" charset="0"/>
              <a:cs typeface="Arial" charset="0"/>
            </a:endParaRPr>
          </a:p>
        </p:txBody>
      </p:sp>
      <p:sp>
        <p:nvSpPr>
          <p:cNvPr id="5" name="Rectangle 4">
            <a:extLst>
              <a:ext uri="{FF2B5EF4-FFF2-40B4-BE49-F238E27FC236}">
                <a16:creationId xmlns:a16="http://schemas.microsoft.com/office/drawing/2014/main" id="{556F33B9-3E12-42EC-9166-7EF265F75D21}"/>
              </a:ext>
            </a:extLst>
          </p:cNvPr>
          <p:cNvSpPr/>
          <p:nvPr/>
        </p:nvSpPr>
        <p:spPr>
          <a:xfrm>
            <a:off x="456737" y="3877064"/>
            <a:ext cx="3782034" cy="2031325"/>
          </a:xfrm>
          <a:prstGeom prst="rect">
            <a:avLst/>
          </a:prstGeom>
        </p:spPr>
        <p:txBody>
          <a:bodyPr wrap="square">
            <a:spAutoFit/>
          </a:bodyPr>
          <a:lstStyle/>
          <a:p>
            <a:r>
              <a:rPr lang="en-US"/>
              <a:t>Example of </a:t>
            </a:r>
            <a:r>
              <a:rPr lang="en-NL"/>
              <a:t>m</a:t>
            </a:r>
            <a:r>
              <a:rPr lang="en-US"/>
              <a:t>y</a:t>
            </a:r>
            <a:r>
              <a:rPr lang="en-NL"/>
              <a:t> </a:t>
            </a:r>
            <a:r>
              <a:rPr lang="en-US"/>
              <a:t>o</a:t>
            </a:r>
            <a:r>
              <a:rPr lang="en-NL"/>
              <a:t>w</a:t>
            </a:r>
            <a:r>
              <a:rPr lang="en-US"/>
              <a:t>n pr</a:t>
            </a:r>
            <a:r>
              <a:rPr lang="en-NL"/>
              <a:t>e</a:t>
            </a:r>
            <a:r>
              <a:rPr lang="en-US"/>
              <a:t>registration: </a:t>
            </a:r>
          </a:p>
          <a:p>
            <a:endParaRPr lang="en-US"/>
          </a:p>
          <a:p>
            <a:r>
              <a:rPr lang="en-GB" b="1">
                <a:hlinkClick r:id="rId3"/>
              </a:rPr>
              <a:t>Learnability effects in Children: are more structured languages easier to learn?</a:t>
            </a:r>
            <a:endParaRPr lang="en-GB" b="1"/>
          </a:p>
          <a:p>
            <a:endParaRPr lang="en-US"/>
          </a:p>
          <a:p>
            <a:endParaRPr lang="en-US"/>
          </a:p>
        </p:txBody>
      </p:sp>
      <p:pic>
        <p:nvPicPr>
          <p:cNvPr id="12" name="Picture 11">
            <a:extLst>
              <a:ext uri="{FF2B5EF4-FFF2-40B4-BE49-F238E27FC236}">
                <a16:creationId xmlns:a16="http://schemas.microsoft.com/office/drawing/2014/main" id="{2AA8A884-5B05-4AD1-9419-DE30C3A1BCAF}"/>
              </a:ext>
            </a:extLst>
          </p:cNvPr>
          <p:cNvPicPr>
            <a:picLocks noChangeAspect="1"/>
          </p:cNvPicPr>
          <p:nvPr/>
        </p:nvPicPr>
        <p:blipFill rotWithShape="1">
          <a:blip r:embed="rId4"/>
          <a:srcRect l="9429" t="9022" r="59428" b="7428"/>
          <a:stretch/>
        </p:blipFill>
        <p:spPr>
          <a:xfrm>
            <a:off x="4510696" y="1138816"/>
            <a:ext cx="6383408" cy="5351695"/>
          </a:xfrm>
          <a:prstGeom prst="rect">
            <a:avLst/>
          </a:prstGeom>
        </p:spPr>
      </p:pic>
      <p:sp>
        <p:nvSpPr>
          <p:cNvPr id="15" name="Arrow: Down 14">
            <a:extLst>
              <a:ext uri="{FF2B5EF4-FFF2-40B4-BE49-F238E27FC236}">
                <a16:creationId xmlns:a16="http://schemas.microsoft.com/office/drawing/2014/main" id="{36BB6007-7882-46EF-9A8F-99EE0972276B}"/>
              </a:ext>
            </a:extLst>
          </p:cNvPr>
          <p:cNvSpPr/>
          <p:nvPr/>
        </p:nvSpPr>
        <p:spPr>
          <a:xfrm rot="2836754">
            <a:off x="10660871" y="3127482"/>
            <a:ext cx="454035" cy="2259785"/>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p>
        </p:txBody>
      </p:sp>
      <p:sp>
        <p:nvSpPr>
          <p:cNvPr id="16" name="Rectangle 15">
            <a:extLst>
              <a:ext uri="{FF2B5EF4-FFF2-40B4-BE49-F238E27FC236}">
                <a16:creationId xmlns:a16="http://schemas.microsoft.com/office/drawing/2014/main" id="{160D6CD1-2739-4D1D-9A93-98FFDB41046B}"/>
              </a:ext>
            </a:extLst>
          </p:cNvPr>
          <p:cNvSpPr/>
          <p:nvPr/>
        </p:nvSpPr>
        <p:spPr>
          <a:xfrm>
            <a:off x="8638554" y="6439195"/>
            <a:ext cx="2249334" cy="369332"/>
          </a:xfrm>
          <a:prstGeom prst="rect">
            <a:avLst/>
          </a:prstGeom>
        </p:spPr>
        <p:txBody>
          <a:bodyPr wrap="none">
            <a:spAutoFit/>
          </a:bodyPr>
          <a:lstStyle/>
          <a:p>
            <a:r>
              <a:rPr lang="en-US"/>
              <a:t>(</a:t>
            </a:r>
            <a:r>
              <a:rPr lang="en-US">
                <a:hlinkClick r:id="rId3"/>
              </a:rPr>
              <a:t>https://osf.io/w89ju</a:t>
            </a:r>
            <a:r>
              <a:rPr lang="en-US"/>
              <a:t>)</a:t>
            </a:r>
          </a:p>
        </p:txBody>
      </p:sp>
    </p:spTree>
    <p:extLst>
      <p:ext uri="{BB962C8B-B14F-4D97-AF65-F5344CB8AC3E}">
        <p14:creationId xmlns:p14="http://schemas.microsoft.com/office/powerpoint/2010/main" val="1578658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748158-DAEA-4A0B-A5EE-5CE79533B927}"/>
              </a:ext>
            </a:extLst>
          </p:cNvPr>
          <p:cNvSpPr>
            <a:spLocks noGrp="1"/>
          </p:cNvSpPr>
          <p:nvPr>
            <p:ph type="body" sz="quarter" idx="16"/>
          </p:nvPr>
        </p:nvSpPr>
        <p:spPr/>
        <p:txBody>
          <a:bodyPr/>
          <a:lstStyle/>
          <a:p>
            <a:endParaRPr lang="en-GB"/>
          </a:p>
        </p:txBody>
      </p:sp>
      <p:pic>
        <p:nvPicPr>
          <p:cNvPr id="11" name="Picture 10">
            <a:extLst>
              <a:ext uri="{FF2B5EF4-FFF2-40B4-BE49-F238E27FC236}">
                <a16:creationId xmlns:a16="http://schemas.microsoft.com/office/drawing/2014/main" id="{DEF2AD68-9CDA-4B91-B5B3-060C2ECA09B5}"/>
              </a:ext>
            </a:extLst>
          </p:cNvPr>
          <p:cNvPicPr>
            <a:picLocks noChangeAspect="1"/>
          </p:cNvPicPr>
          <p:nvPr/>
        </p:nvPicPr>
        <p:blipFill rotWithShape="1">
          <a:blip r:embed="rId3"/>
          <a:srcRect l="14214" t="10750" r="67389" b="6972"/>
          <a:stretch/>
        </p:blipFill>
        <p:spPr>
          <a:xfrm>
            <a:off x="3892732" y="618308"/>
            <a:ext cx="4406536" cy="6158502"/>
          </a:xfrm>
          <a:prstGeom prst="rect">
            <a:avLst/>
          </a:prstGeom>
        </p:spPr>
      </p:pic>
      <p:sp>
        <p:nvSpPr>
          <p:cNvPr id="16" name="Rectangle 15">
            <a:extLst>
              <a:ext uri="{FF2B5EF4-FFF2-40B4-BE49-F238E27FC236}">
                <a16:creationId xmlns:a16="http://schemas.microsoft.com/office/drawing/2014/main" id="{A64DDF7B-5DF1-4A53-8F57-EDE31810BAD7}"/>
              </a:ext>
            </a:extLst>
          </p:cNvPr>
          <p:cNvSpPr/>
          <p:nvPr/>
        </p:nvSpPr>
        <p:spPr>
          <a:xfrm>
            <a:off x="8638554" y="6439195"/>
            <a:ext cx="2249334" cy="369332"/>
          </a:xfrm>
          <a:prstGeom prst="rect">
            <a:avLst/>
          </a:prstGeom>
        </p:spPr>
        <p:txBody>
          <a:bodyPr wrap="none">
            <a:spAutoFit/>
          </a:bodyPr>
          <a:lstStyle/>
          <a:p>
            <a:r>
              <a:rPr lang="en-US"/>
              <a:t>(</a:t>
            </a:r>
            <a:r>
              <a:rPr lang="en-US">
                <a:hlinkClick r:id="rId4"/>
              </a:rPr>
              <a:t>https://osf.io/w89ju</a:t>
            </a:r>
            <a:r>
              <a:rPr lang="en-US"/>
              <a:t>)</a:t>
            </a:r>
          </a:p>
        </p:txBody>
      </p:sp>
    </p:spTree>
    <p:extLst>
      <p:ext uri="{BB962C8B-B14F-4D97-AF65-F5344CB8AC3E}">
        <p14:creationId xmlns:p14="http://schemas.microsoft.com/office/powerpoint/2010/main" val="412965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748158-DAEA-4A0B-A5EE-5CE79533B927}"/>
              </a:ext>
            </a:extLst>
          </p:cNvPr>
          <p:cNvSpPr>
            <a:spLocks noGrp="1"/>
          </p:cNvSpPr>
          <p:nvPr>
            <p:ph type="body" sz="quarter" idx="16"/>
          </p:nvPr>
        </p:nvSpPr>
        <p:spPr/>
        <p:txBody>
          <a:bodyPr/>
          <a:lstStyle/>
          <a:p>
            <a:endParaRPr lang="en-GB"/>
          </a:p>
        </p:txBody>
      </p:sp>
      <p:pic>
        <p:nvPicPr>
          <p:cNvPr id="4" name="Picture 3">
            <a:extLst>
              <a:ext uri="{FF2B5EF4-FFF2-40B4-BE49-F238E27FC236}">
                <a16:creationId xmlns:a16="http://schemas.microsoft.com/office/drawing/2014/main" id="{C20A69C0-F7D5-411C-9503-1DCD561F3D78}"/>
              </a:ext>
            </a:extLst>
          </p:cNvPr>
          <p:cNvPicPr>
            <a:picLocks noChangeAspect="1"/>
          </p:cNvPicPr>
          <p:nvPr/>
        </p:nvPicPr>
        <p:blipFill rotWithShape="1">
          <a:blip r:embed="rId2"/>
          <a:srcRect l="14428" t="8457" r="66973" b="15886"/>
          <a:stretch/>
        </p:blipFill>
        <p:spPr>
          <a:xfrm>
            <a:off x="3573953" y="445923"/>
            <a:ext cx="5044093" cy="6412077"/>
          </a:xfrm>
          <a:prstGeom prst="rect">
            <a:avLst/>
          </a:prstGeom>
        </p:spPr>
      </p:pic>
      <p:sp>
        <p:nvSpPr>
          <p:cNvPr id="8" name="Rectangle 7">
            <a:extLst>
              <a:ext uri="{FF2B5EF4-FFF2-40B4-BE49-F238E27FC236}">
                <a16:creationId xmlns:a16="http://schemas.microsoft.com/office/drawing/2014/main" id="{039EB7C0-AA77-41F3-9A9B-3B50EDAA1F09}"/>
              </a:ext>
            </a:extLst>
          </p:cNvPr>
          <p:cNvSpPr/>
          <p:nvPr/>
        </p:nvSpPr>
        <p:spPr>
          <a:xfrm>
            <a:off x="8638554" y="6439195"/>
            <a:ext cx="2249334" cy="369332"/>
          </a:xfrm>
          <a:prstGeom prst="rect">
            <a:avLst/>
          </a:prstGeom>
        </p:spPr>
        <p:txBody>
          <a:bodyPr wrap="none">
            <a:spAutoFit/>
          </a:bodyPr>
          <a:lstStyle/>
          <a:p>
            <a:r>
              <a:rPr lang="en-US"/>
              <a:t>(</a:t>
            </a:r>
            <a:r>
              <a:rPr lang="en-US">
                <a:hlinkClick r:id="rId3"/>
              </a:rPr>
              <a:t>https://osf.io/w89ju</a:t>
            </a:r>
            <a:r>
              <a:rPr lang="en-US"/>
              <a:t>)</a:t>
            </a:r>
          </a:p>
        </p:txBody>
      </p:sp>
    </p:spTree>
    <p:extLst>
      <p:ext uri="{BB962C8B-B14F-4D97-AF65-F5344CB8AC3E}">
        <p14:creationId xmlns:p14="http://schemas.microsoft.com/office/powerpoint/2010/main" val="2913529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748158-DAEA-4A0B-A5EE-5CE79533B927}"/>
              </a:ext>
            </a:extLst>
          </p:cNvPr>
          <p:cNvSpPr>
            <a:spLocks noGrp="1"/>
          </p:cNvSpPr>
          <p:nvPr>
            <p:ph type="body" sz="quarter" idx="16"/>
          </p:nvPr>
        </p:nvSpPr>
        <p:spPr/>
        <p:txBody>
          <a:bodyPr/>
          <a:lstStyle/>
          <a:p>
            <a:endParaRPr lang="en-GB"/>
          </a:p>
        </p:txBody>
      </p:sp>
      <p:pic>
        <p:nvPicPr>
          <p:cNvPr id="5" name="Picture 4">
            <a:extLst>
              <a:ext uri="{FF2B5EF4-FFF2-40B4-BE49-F238E27FC236}">
                <a16:creationId xmlns:a16="http://schemas.microsoft.com/office/drawing/2014/main" id="{87B73D2D-714D-4965-BC0B-EABB79644B98}"/>
              </a:ext>
            </a:extLst>
          </p:cNvPr>
          <p:cNvPicPr>
            <a:picLocks noChangeAspect="1"/>
          </p:cNvPicPr>
          <p:nvPr/>
        </p:nvPicPr>
        <p:blipFill rotWithShape="1">
          <a:blip r:embed="rId2"/>
          <a:srcRect l="14428" t="8686" r="67643" b="7200"/>
          <a:stretch/>
        </p:blipFill>
        <p:spPr>
          <a:xfrm>
            <a:off x="3984171" y="513805"/>
            <a:ext cx="4223658" cy="6192453"/>
          </a:xfrm>
          <a:prstGeom prst="rect">
            <a:avLst/>
          </a:prstGeom>
        </p:spPr>
      </p:pic>
      <p:sp>
        <p:nvSpPr>
          <p:cNvPr id="8" name="Rectangle 7">
            <a:extLst>
              <a:ext uri="{FF2B5EF4-FFF2-40B4-BE49-F238E27FC236}">
                <a16:creationId xmlns:a16="http://schemas.microsoft.com/office/drawing/2014/main" id="{4930680F-DCBA-4430-82A2-ADC52FF2D693}"/>
              </a:ext>
            </a:extLst>
          </p:cNvPr>
          <p:cNvSpPr/>
          <p:nvPr/>
        </p:nvSpPr>
        <p:spPr>
          <a:xfrm>
            <a:off x="8638554" y="6439195"/>
            <a:ext cx="2249334" cy="369332"/>
          </a:xfrm>
          <a:prstGeom prst="rect">
            <a:avLst/>
          </a:prstGeom>
        </p:spPr>
        <p:txBody>
          <a:bodyPr wrap="none">
            <a:spAutoFit/>
          </a:bodyPr>
          <a:lstStyle/>
          <a:p>
            <a:r>
              <a:rPr lang="en-US"/>
              <a:t>(</a:t>
            </a:r>
            <a:r>
              <a:rPr lang="en-US">
                <a:hlinkClick r:id="rId3"/>
              </a:rPr>
              <a:t>https://osf.io/w89ju</a:t>
            </a:r>
            <a:r>
              <a:rPr lang="en-US"/>
              <a:t>)</a:t>
            </a:r>
          </a:p>
        </p:txBody>
      </p:sp>
    </p:spTree>
    <p:extLst>
      <p:ext uri="{BB962C8B-B14F-4D97-AF65-F5344CB8AC3E}">
        <p14:creationId xmlns:p14="http://schemas.microsoft.com/office/powerpoint/2010/main" val="4150990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748158-DAEA-4A0B-A5EE-5CE79533B927}"/>
              </a:ext>
            </a:extLst>
          </p:cNvPr>
          <p:cNvSpPr>
            <a:spLocks noGrp="1"/>
          </p:cNvSpPr>
          <p:nvPr>
            <p:ph type="body" sz="quarter" idx="16"/>
          </p:nvPr>
        </p:nvSpPr>
        <p:spPr/>
        <p:txBody>
          <a:bodyPr/>
          <a:lstStyle/>
          <a:p>
            <a:endParaRPr lang="en-GB"/>
          </a:p>
        </p:txBody>
      </p:sp>
      <p:pic>
        <p:nvPicPr>
          <p:cNvPr id="4" name="Picture 3">
            <a:extLst>
              <a:ext uri="{FF2B5EF4-FFF2-40B4-BE49-F238E27FC236}">
                <a16:creationId xmlns:a16="http://schemas.microsoft.com/office/drawing/2014/main" id="{95E3EDE9-5EBF-4000-9362-82554CD4DE97}"/>
              </a:ext>
            </a:extLst>
          </p:cNvPr>
          <p:cNvPicPr>
            <a:picLocks noChangeAspect="1"/>
          </p:cNvPicPr>
          <p:nvPr/>
        </p:nvPicPr>
        <p:blipFill rotWithShape="1">
          <a:blip r:embed="rId2"/>
          <a:srcRect l="14357" t="8228" r="67357" b="7200"/>
          <a:stretch/>
        </p:blipFill>
        <p:spPr>
          <a:xfrm>
            <a:off x="3944983" y="504788"/>
            <a:ext cx="4302034" cy="6217785"/>
          </a:xfrm>
          <a:prstGeom prst="rect">
            <a:avLst/>
          </a:prstGeom>
        </p:spPr>
      </p:pic>
      <p:sp>
        <p:nvSpPr>
          <p:cNvPr id="8" name="Rectangle 7">
            <a:extLst>
              <a:ext uri="{FF2B5EF4-FFF2-40B4-BE49-F238E27FC236}">
                <a16:creationId xmlns:a16="http://schemas.microsoft.com/office/drawing/2014/main" id="{60513FBA-AAD2-4FE1-B68B-69D62F9855A6}"/>
              </a:ext>
            </a:extLst>
          </p:cNvPr>
          <p:cNvSpPr/>
          <p:nvPr/>
        </p:nvSpPr>
        <p:spPr>
          <a:xfrm>
            <a:off x="8638554" y="6439195"/>
            <a:ext cx="2249334" cy="369332"/>
          </a:xfrm>
          <a:prstGeom prst="rect">
            <a:avLst/>
          </a:prstGeom>
        </p:spPr>
        <p:txBody>
          <a:bodyPr wrap="none">
            <a:spAutoFit/>
          </a:bodyPr>
          <a:lstStyle/>
          <a:p>
            <a:r>
              <a:rPr lang="en-US"/>
              <a:t>(</a:t>
            </a:r>
            <a:r>
              <a:rPr lang="en-US">
                <a:hlinkClick r:id="rId3"/>
              </a:rPr>
              <a:t>https://osf.io/w89ju</a:t>
            </a:r>
            <a:r>
              <a:rPr lang="en-US"/>
              <a:t>)</a:t>
            </a:r>
          </a:p>
        </p:txBody>
      </p:sp>
    </p:spTree>
    <p:extLst>
      <p:ext uri="{BB962C8B-B14F-4D97-AF65-F5344CB8AC3E}">
        <p14:creationId xmlns:p14="http://schemas.microsoft.com/office/powerpoint/2010/main" val="3938835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742E7E-C30C-4E00-BF08-38310416D9FA}"/>
              </a:ext>
            </a:extLst>
          </p:cNvPr>
          <p:cNvSpPr>
            <a:spLocks noGrp="1"/>
          </p:cNvSpPr>
          <p:nvPr>
            <p:ph type="body" sz="quarter" idx="14"/>
          </p:nvPr>
        </p:nvSpPr>
        <p:spPr/>
        <p:txBody>
          <a:bodyPr/>
          <a:lstStyle/>
          <a:p>
            <a:r>
              <a:rPr lang="en-NL"/>
              <a:t>C</a:t>
            </a:r>
            <a:r>
              <a:rPr lang="en-US"/>
              <a:t>o</a:t>
            </a:r>
            <a:r>
              <a:rPr lang="en-NL"/>
              <a:t>m</a:t>
            </a:r>
            <a:r>
              <a:rPr lang="en-US"/>
              <a:t>m</a:t>
            </a:r>
            <a:r>
              <a:rPr lang="en-NL"/>
              <a:t>o</a:t>
            </a:r>
            <a:r>
              <a:rPr lang="en-US"/>
              <a:t>n</a:t>
            </a:r>
            <a:r>
              <a:rPr lang="en-NL"/>
              <a:t>ly raised concerns</a:t>
            </a:r>
            <a:endParaRPr lang="en-GB" dirty="0"/>
          </a:p>
        </p:txBody>
      </p:sp>
      <p:sp>
        <p:nvSpPr>
          <p:cNvPr id="3" name="Text Placeholder 2">
            <a:extLst>
              <a:ext uri="{FF2B5EF4-FFF2-40B4-BE49-F238E27FC236}">
                <a16:creationId xmlns:a16="http://schemas.microsoft.com/office/drawing/2014/main" id="{04DF4B61-DE15-494D-A615-3D9AC90F9E25}"/>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F3F3CB06-C2C5-4D5E-A6B6-67593D19D68D}"/>
              </a:ext>
            </a:extLst>
          </p:cNvPr>
          <p:cNvSpPr>
            <a:spLocks noGrp="1"/>
          </p:cNvSpPr>
          <p:nvPr>
            <p:ph type="body" sz="quarter" idx="17"/>
          </p:nvPr>
        </p:nvSpPr>
        <p:spPr>
          <a:xfrm>
            <a:off x="728662" y="1657350"/>
            <a:ext cx="9312321" cy="4599428"/>
          </a:xfrm>
        </p:spPr>
        <p:txBody>
          <a:bodyPr/>
          <a:lstStyle/>
          <a:p>
            <a:pPr marL="342900" indent="-342900">
              <a:lnSpc>
                <a:spcPct val="150000"/>
              </a:lnSpc>
              <a:buFont typeface="Arial" panose="020B0604020202020204" pitchFamily="34" charset="0"/>
              <a:buChar char="•"/>
            </a:pPr>
            <a:r>
              <a:rPr lang="en-US" sz="2400"/>
              <a:t>It’s too time-consuming</a:t>
            </a:r>
            <a:endParaRPr lang="en-NL" sz="2400"/>
          </a:p>
          <a:p>
            <a:pPr>
              <a:lnSpc>
                <a:spcPct val="150000"/>
              </a:lnSpc>
            </a:pPr>
            <a:endParaRPr lang="en-US" sz="1100" dirty="0"/>
          </a:p>
          <a:p>
            <a:pPr marL="342900" indent="-342900">
              <a:lnSpc>
                <a:spcPct val="150000"/>
              </a:lnSpc>
              <a:buFont typeface="Arial" panose="020B0604020202020204" pitchFamily="34" charset="0"/>
              <a:buChar char="•"/>
            </a:pPr>
            <a:r>
              <a:rPr lang="en-GB" sz="2400"/>
              <a:t>Mistakes within the pregistration</a:t>
            </a:r>
            <a:r>
              <a:rPr lang="en-NL" sz="2400"/>
              <a:t> </a:t>
            </a:r>
            <a:r>
              <a:rPr lang="en-GB" sz="2400"/>
              <a:t>can‘t be fixed later on</a:t>
            </a:r>
            <a:r>
              <a:rPr lang="en-NL" sz="2400"/>
              <a:t> /</a:t>
            </a:r>
          </a:p>
          <a:p>
            <a:pPr>
              <a:lnSpc>
                <a:spcPct val="150000"/>
              </a:lnSpc>
            </a:pPr>
            <a:r>
              <a:rPr lang="en-NL" sz="2400"/>
              <a:t>    </a:t>
            </a:r>
            <a:r>
              <a:rPr lang="en-US" sz="2400"/>
              <a:t>c</a:t>
            </a:r>
            <a:r>
              <a:rPr lang="en-NL" sz="2400"/>
              <a:t>h</a:t>
            </a:r>
            <a:r>
              <a:rPr lang="en-US" sz="2400"/>
              <a:t>a</a:t>
            </a:r>
            <a:r>
              <a:rPr lang="en-NL" sz="2400"/>
              <a:t>n</a:t>
            </a:r>
            <a:r>
              <a:rPr lang="en-US" sz="2400"/>
              <a:t>g</a:t>
            </a:r>
            <a:r>
              <a:rPr lang="en-NL" sz="2400"/>
              <a:t>e</a:t>
            </a:r>
            <a:r>
              <a:rPr lang="en-US" sz="2400"/>
              <a:t>s</a:t>
            </a:r>
            <a:r>
              <a:rPr lang="en-NL" sz="2400"/>
              <a:t> </a:t>
            </a:r>
            <a:r>
              <a:rPr lang="en-US" sz="2400"/>
              <a:t>a</a:t>
            </a:r>
            <a:r>
              <a:rPr lang="en-NL" sz="2400"/>
              <a:t>f</a:t>
            </a:r>
            <a:r>
              <a:rPr lang="en-US" sz="2400"/>
              <a:t>t</a:t>
            </a:r>
            <a:r>
              <a:rPr lang="en-NL" sz="2400"/>
              <a:t>e</a:t>
            </a:r>
            <a:r>
              <a:rPr lang="en-US" sz="2400"/>
              <a:t>r</a:t>
            </a:r>
            <a:r>
              <a:rPr lang="en-NL" sz="2400"/>
              <a:t> </a:t>
            </a:r>
            <a:r>
              <a:rPr lang="en-US" sz="2400"/>
              <a:t>d</a:t>
            </a:r>
            <a:r>
              <a:rPr lang="en-NL" sz="2400"/>
              <a:t>a</a:t>
            </a:r>
            <a:r>
              <a:rPr lang="en-US" sz="2400"/>
              <a:t>r</a:t>
            </a:r>
            <a:r>
              <a:rPr lang="en-NL" sz="2400"/>
              <a:t>a </a:t>
            </a:r>
            <a:r>
              <a:rPr lang="en-US" sz="2400"/>
              <a:t>c</a:t>
            </a:r>
            <a:r>
              <a:rPr lang="en-NL" sz="2400"/>
              <a:t>o</a:t>
            </a:r>
            <a:r>
              <a:rPr lang="en-US" sz="2400"/>
              <a:t>l</a:t>
            </a:r>
            <a:r>
              <a:rPr lang="en-NL" sz="2400"/>
              <a:t>l</a:t>
            </a:r>
            <a:r>
              <a:rPr lang="en-US" sz="2400"/>
              <a:t>e</a:t>
            </a:r>
            <a:r>
              <a:rPr lang="en-NL" sz="2400"/>
              <a:t>c</a:t>
            </a:r>
            <a:r>
              <a:rPr lang="en-US" sz="2400"/>
              <a:t>t</a:t>
            </a:r>
            <a:r>
              <a:rPr lang="en-NL" sz="2400"/>
              <a:t>i</a:t>
            </a:r>
            <a:r>
              <a:rPr lang="en-US" sz="2400"/>
              <a:t>o</a:t>
            </a:r>
            <a:r>
              <a:rPr lang="en-NL" sz="2400"/>
              <a:t>n</a:t>
            </a:r>
            <a:r>
              <a:rPr lang="en-US" sz="2400"/>
              <a:t>s</a:t>
            </a:r>
            <a:r>
              <a:rPr lang="en-GB" sz="2400"/>
              <a:t> </a:t>
            </a:r>
            <a:r>
              <a:rPr lang="en-NL" sz="2400"/>
              <a:t>a</a:t>
            </a:r>
            <a:r>
              <a:rPr lang="en-US" sz="2400"/>
              <a:t>r</a:t>
            </a:r>
            <a:r>
              <a:rPr lang="en-NL" sz="2400"/>
              <a:t>e </a:t>
            </a:r>
            <a:r>
              <a:rPr lang="en-US" sz="2400"/>
              <a:t>n</a:t>
            </a:r>
            <a:r>
              <a:rPr lang="en-NL" sz="2400"/>
              <a:t>o</a:t>
            </a:r>
            <a:r>
              <a:rPr lang="en-US" sz="2400"/>
              <a:t>t</a:t>
            </a:r>
            <a:r>
              <a:rPr lang="en-NL" sz="2400"/>
              <a:t> </a:t>
            </a:r>
            <a:r>
              <a:rPr lang="en-US" sz="2400"/>
              <a:t>p</a:t>
            </a:r>
            <a:r>
              <a:rPr lang="en-NL" sz="2400"/>
              <a:t>o</a:t>
            </a:r>
            <a:r>
              <a:rPr lang="en-US" sz="2400"/>
              <a:t>s</a:t>
            </a:r>
            <a:r>
              <a:rPr lang="en-NL" sz="2400"/>
              <a:t>s</a:t>
            </a:r>
            <a:r>
              <a:rPr lang="en-US" sz="2400"/>
              <a:t>i</a:t>
            </a:r>
            <a:r>
              <a:rPr lang="en-NL" sz="2400"/>
              <a:t>ble</a:t>
            </a:r>
          </a:p>
          <a:p>
            <a:pPr>
              <a:lnSpc>
                <a:spcPct val="150000"/>
              </a:lnSpc>
            </a:pPr>
            <a:r>
              <a:rPr lang="en-NL" sz="2400"/>
              <a:t>	</a:t>
            </a:r>
            <a:r>
              <a:rPr lang="en-GB" sz="2400"/>
              <a:t>(deviations are not allowed)</a:t>
            </a:r>
            <a:endParaRPr lang="en-NL" sz="2400"/>
          </a:p>
          <a:p>
            <a:pPr>
              <a:lnSpc>
                <a:spcPct val="150000"/>
              </a:lnSpc>
            </a:pPr>
            <a:endParaRPr lang="en-GB" sz="1200"/>
          </a:p>
          <a:p>
            <a:pPr marL="342900" indent="-342900">
              <a:lnSpc>
                <a:spcPct val="150000"/>
              </a:lnSpc>
              <a:buFont typeface="Arial" panose="020B0604020202020204" pitchFamily="34" charset="0"/>
              <a:buChar char="•"/>
            </a:pPr>
            <a:r>
              <a:rPr lang="en-GB" sz="2400"/>
              <a:t>Researchers are not as flexible anymore</a:t>
            </a:r>
            <a:endParaRPr lang="en-NL" sz="2400"/>
          </a:p>
          <a:p>
            <a:pPr>
              <a:lnSpc>
                <a:spcPct val="150000"/>
              </a:lnSpc>
            </a:pPr>
            <a:r>
              <a:rPr lang="en-NL" sz="2400"/>
              <a:t>	</a:t>
            </a:r>
            <a:r>
              <a:rPr lang="en-GB" sz="2400"/>
              <a:t>(exploratory research is devalued)</a:t>
            </a:r>
            <a:endParaRPr lang="en-NL" sz="2400"/>
          </a:p>
          <a:p>
            <a:pPr>
              <a:lnSpc>
                <a:spcPct val="150000"/>
              </a:lnSpc>
            </a:pPr>
            <a:endParaRPr lang="en-GB" sz="1200"/>
          </a:p>
          <a:p>
            <a:endParaRPr lang="en-US" dirty="0"/>
          </a:p>
          <a:p>
            <a:endParaRPr lang="en-US" dirty="0"/>
          </a:p>
        </p:txBody>
      </p:sp>
    </p:spTree>
    <p:extLst>
      <p:ext uri="{BB962C8B-B14F-4D97-AF65-F5344CB8AC3E}">
        <p14:creationId xmlns:p14="http://schemas.microsoft.com/office/powerpoint/2010/main" val="409222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7179A6-D0A2-4988-A109-C0DDF6BEB28D}"/>
              </a:ext>
            </a:extLst>
          </p:cNvPr>
          <p:cNvSpPr>
            <a:spLocks noGrp="1"/>
          </p:cNvSpPr>
          <p:nvPr>
            <p:ph type="body" sz="quarter" idx="14"/>
          </p:nvPr>
        </p:nvSpPr>
        <p:spPr/>
        <p:txBody>
          <a:bodyPr/>
          <a:lstStyle/>
          <a:p>
            <a:r>
              <a:rPr lang="en-NL"/>
              <a:t>L</a:t>
            </a:r>
            <a:r>
              <a:rPr lang="en-US"/>
              <a:t>e</a:t>
            </a:r>
            <a:r>
              <a:rPr lang="en-NL"/>
              <a:t>t’</a:t>
            </a:r>
            <a:r>
              <a:rPr lang="en-US"/>
              <a:t>s</a:t>
            </a:r>
            <a:r>
              <a:rPr lang="en-NL"/>
              <a:t> </a:t>
            </a:r>
            <a:r>
              <a:rPr lang="en-US"/>
              <a:t>b</a:t>
            </a:r>
            <a:r>
              <a:rPr lang="en-NL"/>
              <a:t>r</a:t>
            </a:r>
            <a:r>
              <a:rPr lang="en-US"/>
              <a:t>i</a:t>
            </a:r>
            <a:r>
              <a:rPr lang="en-NL"/>
              <a:t>e</a:t>
            </a:r>
            <a:r>
              <a:rPr lang="en-US"/>
              <a:t>f</a:t>
            </a:r>
            <a:r>
              <a:rPr lang="en-NL"/>
              <a:t>l</a:t>
            </a:r>
            <a:r>
              <a:rPr lang="en-US"/>
              <a:t>y</a:t>
            </a:r>
            <a:r>
              <a:rPr lang="en-NL"/>
              <a:t> </a:t>
            </a:r>
            <a:r>
              <a:rPr lang="en-US"/>
              <a:t>d</a:t>
            </a:r>
            <a:r>
              <a:rPr lang="en-NL"/>
              <a:t>i</a:t>
            </a:r>
            <a:r>
              <a:rPr lang="en-US"/>
              <a:t>s</a:t>
            </a:r>
            <a:r>
              <a:rPr lang="en-NL"/>
              <a:t>c</a:t>
            </a:r>
            <a:r>
              <a:rPr lang="en-US"/>
              <a:t>u</a:t>
            </a:r>
            <a:r>
              <a:rPr lang="en-NL"/>
              <a:t>s</a:t>
            </a:r>
            <a:r>
              <a:rPr lang="en-US"/>
              <a:t>s</a:t>
            </a:r>
            <a:r>
              <a:rPr lang="en-NL"/>
              <a:t>:</a:t>
            </a:r>
            <a:endParaRPr lang="en-GB" dirty="0"/>
          </a:p>
        </p:txBody>
      </p:sp>
      <p:sp>
        <p:nvSpPr>
          <p:cNvPr id="3" name="Text Placeholder 2">
            <a:extLst>
              <a:ext uri="{FF2B5EF4-FFF2-40B4-BE49-F238E27FC236}">
                <a16:creationId xmlns:a16="http://schemas.microsoft.com/office/drawing/2014/main" id="{03A2818E-F965-4D4A-871D-47E7CA60DB16}"/>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08322411-47C7-47C7-A3DB-76797C388D08}"/>
              </a:ext>
            </a:extLst>
          </p:cNvPr>
          <p:cNvSpPr>
            <a:spLocks noGrp="1"/>
          </p:cNvSpPr>
          <p:nvPr>
            <p:ph type="body" sz="quarter" idx="17"/>
          </p:nvPr>
        </p:nvSpPr>
        <p:spPr>
          <a:xfrm>
            <a:off x="728662" y="1555569"/>
            <a:ext cx="8167688" cy="4198938"/>
          </a:xfrm>
        </p:spPr>
        <p:txBody>
          <a:bodyPr/>
          <a:lstStyle/>
          <a:p>
            <a:r>
              <a:rPr lang="en-NL" u="sng"/>
              <a:t>I</a:t>
            </a:r>
            <a:r>
              <a:rPr lang="en-US" u="sng"/>
              <a:t>n</a:t>
            </a:r>
            <a:r>
              <a:rPr lang="en-NL" u="sng"/>
              <a:t> </a:t>
            </a:r>
            <a:r>
              <a:rPr lang="en-US" u="sng"/>
              <a:t>g</a:t>
            </a:r>
            <a:r>
              <a:rPr lang="en-NL" u="sng"/>
              <a:t>e</a:t>
            </a:r>
            <a:r>
              <a:rPr lang="en-US" u="sng"/>
              <a:t>n</a:t>
            </a:r>
            <a:r>
              <a:rPr lang="en-NL" u="sng"/>
              <a:t>e</a:t>
            </a:r>
            <a:r>
              <a:rPr lang="en-US" u="sng"/>
              <a:t>r</a:t>
            </a:r>
            <a:r>
              <a:rPr lang="en-NL" u="sng"/>
              <a:t>a</a:t>
            </a:r>
            <a:r>
              <a:rPr lang="en-US" u="sng"/>
              <a:t>l</a:t>
            </a:r>
            <a:r>
              <a:rPr lang="en-NL" u="sng"/>
              <a:t>:</a:t>
            </a:r>
          </a:p>
          <a:p>
            <a:endParaRPr lang="en-NL"/>
          </a:p>
          <a:p>
            <a:pPr marL="342900" indent="-342900">
              <a:buFont typeface="Arial" panose="020B0604020202020204" pitchFamily="34" charset="0"/>
              <a:buChar char="•"/>
            </a:pPr>
            <a:r>
              <a:rPr lang="en-US"/>
              <a:t>What </a:t>
            </a:r>
            <a:r>
              <a:rPr lang="en-US" dirty="0"/>
              <a:t>makes you trust a </a:t>
            </a:r>
            <a:r>
              <a:rPr lang="en-US"/>
              <a:t>study?</a:t>
            </a:r>
            <a:endParaRPr lang="en-NL"/>
          </a:p>
          <a:p>
            <a:pPr marL="342900" indent="-342900">
              <a:buFont typeface="Arial" panose="020B0604020202020204" pitchFamily="34" charset="0"/>
              <a:buChar char="•"/>
            </a:pPr>
            <a:endParaRPr lang="en-NL"/>
          </a:p>
          <a:p>
            <a:pPr marL="342900" indent="-342900">
              <a:buFont typeface="Arial" panose="020B0604020202020204" pitchFamily="34" charset="0"/>
              <a:buChar char="•"/>
            </a:pPr>
            <a:r>
              <a:rPr lang="en-US"/>
              <a:t>What </a:t>
            </a:r>
            <a:r>
              <a:rPr lang="en-US" dirty="0"/>
              <a:t>makes you distrust a </a:t>
            </a:r>
            <a:r>
              <a:rPr lang="en-US"/>
              <a:t>study?</a:t>
            </a:r>
            <a:endParaRPr lang="en-NL"/>
          </a:p>
          <a:p>
            <a:endParaRPr lang="en-NL"/>
          </a:p>
        </p:txBody>
      </p:sp>
      <p:pic>
        <p:nvPicPr>
          <p:cNvPr id="7" name="Picture 6">
            <a:extLst>
              <a:ext uri="{FF2B5EF4-FFF2-40B4-BE49-F238E27FC236}">
                <a16:creationId xmlns:a16="http://schemas.microsoft.com/office/drawing/2014/main" id="{B69B3103-1E3B-436C-AC3F-D836C42872FA}"/>
              </a:ext>
            </a:extLst>
          </p:cNvPr>
          <p:cNvPicPr>
            <a:picLocks noChangeAspect="1"/>
          </p:cNvPicPr>
          <p:nvPr/>
        </p:nvPicPr>
        <p:blipFill>
          <a:blip r:embed="rId2"/>
          <a:stretch>
            <a:fillRect/>
          </a:stretch>
        </p:blipFill>
        <p:spPr>
          <a:xfrm>
            <a:off x="9202366" y="601222"/>
            <a:ext cx="2752421" cy="1194599"/>
          </a:xfrm>
          <a:prstGeom prst="rect">
            <a:avLst/>
          </a:prstGeom>
        </p:spPr>
      </p:pic>
    </p:spTree>
    <p:extLst>
      <p:ext uri="{BB962C8B-B14F-4D97-AF65-F5344CB8AC3E}">
        <p14:creationId xmlns:p14="http://schemas.microsoft.com/office/powerpoint/2010/main" val="766542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742E7E-C30C-4E00-BF08-38310416D9FA}"/>
              </a:ext>
            </a:extLst>
          </p:cNvPr>
          <p:cNvSpPr>
            <a:spLocks noGrp="1"/>
          </p:cNvSpPr>
          <p:nvPr>
            <p:ph type="body" sz="quarter" idx="14"/>
          </p:nvPr>
        </p:nvSpPr>
        <p:spPr/>
        <p:txBody>
          <a:bodyPr/>
          <a:lstStyle/>
          <a:p>
            <a:r>
              <a:rPr lang="en-NL"/>
              <a:t>C</a:t>
            </a:r>
            <a:r>
              <a:rPr lang="en-US"/>
              <a:t>o</a:t>
            </a:r>
            <a:r>
              <a:rPr lang="en-NL"/>
              <a:t>m</a:t>
            </a:r>
            <a:r>
              <a:rPr lang="en-US"/>
              <a:t>m</a:t>
            </a:r>
            <a:r>
              <a:rPr lang="en-NL"/>
              <a:t>o</a:t>
            </a:r>
            <a:r>
              <a:rPr lang="en-US"/>
              <a:t>n</a:t>
            </a:r>
            <a:r>
              <a:rPr lang="en-NL"/>
              <a:t>ly raised concerns</a:t>
            </a:r>
            <a:endParaRPr lang="en-GB" dirty="0"/>
          </a:p>
        </p:txBody>
      </p:sp>
      <p:sp>
        <p:nvSpPr>
          <p:cNvPr id="3" name="Text Placeholder 2">
            <a:extLst>
              <a:ext uri="{FF2B5EF4-FFF2-40B4-BE49-F238E27FC236}">
                <a16:creationId xmlns:a16="http://schemas.microsoft.com/office/drawing/2014/main" id="{04DF4B61-DE15-494D-A615-3D9AC90F9E25}"/>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F3F3CB06-C2C5-4D5E-A6B6-67593D19D68D}"/>
              </a:ext>
            </a:extLst>
          </p:cNvPr>
          <p:cNvSpPr>
            <a:spLocks noGrp="1"/>
          </p:cNvSpPr>
          <p:nvPr>
            <p:ph type="body" sz="quarter" idx="17"/>
          </p:nvPr>
        </p:nvSpPr>
        <p:spPr>
          <a:xfrm>
            <a:off x="606742" y="1503317"/>
            <a:ext cx="11306584" cy="4198938"/>
          </a:xfrm>
        </p:spPr>
        <p:txBody>
          <a:bodyPr/>
          <a:lstStyle/>
          <a:p>
            <a:pPr marL="342900" indent="-342900">
              <a:lnSpc>
                <a:spcPct val="150000"/>
              </a:lnSpc>
              <a:buFont typeface="Arial" panose="020B0604020202020204" pitchFamily="34" charset="0"/>
              <a:buChar char="•"/>
            </a:pPr>
            <a:r>
              <a:rPr lang="en-US" sz="2400" b="1"/>
              <a:t>It’s too time-consuming</a:t>
            </a:r>
            <a:endParaRPr lang="en-NL" sz="2400" b="1">
              <a:solidFill>
                <a:srgbClr val="FF0000"/>
              </a:solidFill>
            </a:endParaRPr>
          </a:p>
          <a:p>
            <a:pPr>
              <a:lnSpc>
                <a:spcPct val="150000"/>
              </a:lnSpc>
            </a:pPr>
            <a:r>
              <a:rPr lang="en-NL" sz="2400">
                <a:solidFill>
                  <a:srgbClr val="FF0000"/>
                </a:solidFill>
              </a:rPr>
              <a:t> WELL, NOT REALL</a:t>
            </a:r>
            <a:r>
              <a:rPr lang="en-US" sz="2400">
                <a:solidFill>
                  <a:srgbClr val="FF0000"/>
                </a:solidFill>
              </a:rPr>
              <a:t>Y</a:t>
            </a:r>
            <a:r>
              <a:rPr lang="en-NL" sz="2400">
                <a:solidFill>
                  <a:srgbClr val="FF0000"/>
                </a:solidFill>
              </a:rPr>
              <a:t>, </a:t>
            </a:r>
            <a:r>
              <a:rPr lang="en-US" sz="2400">
                <a:solidFill>
                  <a:srgbClr val="FF0000"/>
                </a:solidFill>
              </a:rPr>
              <a:t>I</a:t>
            </a:r>
            <a:r>
              <a:rPr lang="en-NL" sz="2400">
                <a:solidFill>
                  <a:srgbClr val="FF0000"/>
                </a:solidFill>
              </a:rPr>
              <a:t>F YOU THINK ABOUT IT...</a:t>
            </a:r>
          </a:p>
          <a:p>
            <a:pPr>
              <a:lnSpc>
                <a:spcPct val="150000"/>
              </a:lnSpc>
            </a:pPr>
            <a:endParaRPr lang="en-NL" sz="2400">
              <a:solidFill>
                <a:srgbClr val="FF0000"/>
              </a:solidFill>
            </a:endParaRPr>
          </a:p>
          <a:p>
            <a:pPr marL="342900" indent="-342900">
              <a:buFont typeface="Arial" panose="020B0604020202020204" pitchFamily="34" charset="0"/>
              <a:buChar char="•"/>
            </a:pPr>
            <a:r>
              <a:rPr lang="en-US" sz="1800"/>
              <a:t>It documents decisions you have to make </a:t>
            </a:r>
            <a:r>
              <a:rPr lang="en-NL" sz="1800"/>
              <a:t>(</a:t>
            </a:r>
            <a:r>
              <a:rPr lang="en-US" sz="1800"/>
              <a:t>a</a:t>
            </a:r>
            <a:r>
              <a:rPr lang="en-NL" sz="1800"/>
              <a:t>n</a:t>
            </a:r>
            <a:r>
              <a:rPr lang="en-US" sz="1800"/>
              <a:t>d</a:t>
            </a:r>
            <a:r>
              <a:rPr lang="en-NL" sz="1800"/>
              <a:t> </a:t>
            </a:r>
            <a:r>
              <a:rPr lang="en-US" sz="1800"/>
              <a:t>o</a:t>
            </a:r>
            <a:r>
              <a:rPr lang="en-NL" sz="1800"/>
              <a:t>f</a:t>
            </a:r>
            <a:r>
              <a:rPr lang="en-US" sz="1800"/>
              <a:t>t</a:t>
            </a:r>
            <a:r>
              <a:rPr lang="en-NL" sz="1800"/>
              <a:t>e</a:t>
            </a:r>
            <a:r>
              <a:rPr lang="en-US" sz="1800"/>
              <a:t>n</a:t>
            </a:r>
            <a:r>
              <a:rPr lang="en-NL" sz="1800"/>
              <a:t> </a:t>
            </a:r>
            <a:r>
              <a:rPr lang="en-US" sz="1800"/>
              <a:t>j</a:t>
            </a:r>
            <a:r>
              <a:rPr lang="en-NL" sz="1800"/>
              <a:t>u</a:t>
            </a:r>
            <a:r>
              <a:rPr lang="en-US" sz="1800"/>
              <a:t>s</a:t>
            </a:r>
            <a:r>
              <a:rPr lang="en-NL" sz="1800"/>
              <a:t>t</a:t>
            </a:r>
            <a:r>
              <a:rPr lang="en-US" sz="1800"/>
              <a:t>i</a:t>
            </a:r>
            <a:r>
              <a:rPr lang="en-NL" sz="1800"/>
              <a:t>f</a:t>
            </a:r>
            <a:r>
              <a:rPr lang="en-US" sz="1800"/>
              <a:t>y</a:t>
            </a:r>
            <a:r>
              <a:rPr lang="en-NL" sz="1800"/>
              <a:t>) </a:t>
            </a:r>
            <a:r>
              <a:rPr lang="en-US" sz="1800"/>
              <a:t>anyway</a:t>
            </a:r>
            <a:endParaRPr lang="en-NL" sz="1800"/>
          </a:p>
          <a:p>
            <a:pPr marL="342900" indent="-342900">
              <a:buFont typeface="Arial" panose="020B0604020202020204" pitchFamily="34" charset="0"/>
              <a:buChar char="•"/>
            </a:pPr>
            <a:endParaRPr lang="en-NL" sz="1800"/>
          </a:p>
          <a:p>
            <a:pPr marL="342900" indent="-342900">
              <a:buFont typeface="Arial" panose="020B0604020202020204" pitchFamily="34" charset="0"/>
              <a:buChar char="•"/>
            </a:pPr>
            <a:r>
              <a:rPr lang="en-GB" sz="1800"/>
              <a:t>Thinking carefully about your study before collecting data is probably worth the</a:t>
            </a:r>
            <a:r>
              <a:rPr lang="en-NL" sz="1800"/>
              <a:t> </a:t>
            </a:r>
            <a:r>
              <a:rPr lang="en-GB" sz="1800"/>
              <a:t>time you spent on it, </a:t>
            </a:r>
            <a:r>
              <a:rPr lang="en-NL" sz="1800"/>
              <a:t>e</a:t>
            </a:r>
            <a:r>
              <a:rPr lang="en-US" sz="1800"/>
              <a:t>s</a:t>
            </a:r>
            <a:r>
              <a:rPr lang="en-NL" sz="1800"/>
              <a:t>p</a:t>
            </a:r>
            <a:r>
              <a:rPr lang="en-US" sz="1800"/>
              <a:t>e</a:t>
            </a:r>
            <a:r>
              <a:rPr lang="en-NL" sz="1800"/>
              <a:t>c</a:t>
            </a:r>
            <a:r>
              <a:rPr lang="en-US" sz="1800"/>
              <a:t>ial</a:t>
            </a:r>
            <a:r>
              <a:rPr lang="en-NL" sz="1800"/>
              <a:t>l</a:t>
            </a:r>
            <a:r>
              <a:rPr lang="en-US" sz="1800"/>
              <a:t>y</a:t>
            </a:r>
            <a:r>
              <a:rPr lang="en-NL" sz="1800"/>
              <a:t> </a:t>
            </a:r>
            <a:r>
              <a:rPr lang="en-US" sz="1800"/>
              <a:t>s</a:t>
            </a:r>
            <a:r>
              <a:rPr lang="en-NL" sz="1800"/>
              <a:t>i</a:t>
            </a:r>
            <a:r>
              <a:rPr lang="en-US" sz="1800"/>
              <a:t>n</a:t>
            </a:r>
            <a:r>
              <a:rPr lang="en-NL" sz="1800"/>
              <a:t>c</a:t>
            </a:r>
            <a:r>
              <a:rPr lang="en-US" sz="1800"/>
              <a:t>e</a:t>
            </a:r>
            <a:r>
              <a:rPr lang="en-GB" sz="1800"/>
              <a:t> </a:t>
            </a:r>
            <a:r>
              <a:rPr lang="en-NL" sz="1800"/>
              <a:t>criti</a:t>
            </a:r>
            <a:r>
              <a:rPr lang="en-US" sz="1800"/>
              <a:t>c</a:t>
            </a:r>
            <a:r>
              <a:rPr lang="en-NL" sz="1800"/>
              <a:t>al </a:t>
            </a:r>
            <a:r>
              <a:rPr lang="en-GB" sz="1800"/>
              <a:t>mistakes in study design cannot be compensated for by</a:t>
            </a:r>
            <a:r>
              <a:rPr lang="en-NL" sz="1800"/>
              <a:t> </a:t>
            </a:r>
            <a:r>
              <a:rPr lang="en-GB" sz="1800"/>
              <a:t>fancy analysis techniques later.</a:t>
            </a:r>
            <a:endParaRPr lang="en-NL" sz="1800"/>
          </a:p>
          <a:p>
            <a:pPr marL="342900" indent="-342900">
              <a:buFont typeface="Arial" panose="020B0604020202020204" pitchFamily="34" charset="0"/>
              <a:buChar char="•"/>
            </a:pPr>
            <a:endParaRPr lang="en-NL" sz="1800"/>
          </a:p>
          <a:p>
            <a:pPr marL="342900" indent="-342900">
              <a:buFont typeface="Arial" panose="020B0604020202020204" pitchFamily="34" charset="0"/>
              <a:buChar char="•"/>
            </a:pPr>
            <a:r>
              <a:rPr lang="en-US" sz="1800"/>
              <a:t>W</a:t>
            </a:r>
            <a:r>
              <a:rPr lang="en-NL" sz="1800"/>
              <a:t>hen it’s time to write up the full paper, you </a:t>
            </a:r>
            <a:r>
              <a:rPr lang="en-US" sz="1800"/>
              <a:t>a</a:t>
            </a:r>
            <a:r>
              <a:rPr lang="en-NL" sz="1800"/>
              <a:t>c</a:t>
            </a:r>
            <a:r>
              <a:rPr lang="en-US" sz="1800"/>
              <a:t>t</a:t>
            </a:r>
            <a:r>
              <a:rPr lang="en-NL" sz="1800"/>
              <a:t>u</a:t>
            </a:r>
            <a:r>
              <a:rPr lang="en-US" sz="1800"/>
              <a:t>a</a:t>
            </a:r>
            <a:r>
              <a:rPr lang="en-NL" sz="1800"/>
              <a:t>l</a:t>
            </a:r>
            <a:r>
              <a:rPr lang="en-US" sz="1800"/>
              <a:t>l</a:t>
            </a:r>
            <a:r>
              <a:rPr lang="en-NL" sz="1800"/>
              <a:t>y </a:t>
            </a:r>
            <a:r>
              <a:rPr lang="en-NL" sz="1800" b="1"/>
              <a:t>save</a:t>
            </a:r>
            <a:r>
              <a:rPr lang="en-NL" sz="1800"/>
              <a:t> time because your intro and method sect</a:t>
            </a:r>
            <a:r>
              <a:rPr lang="en-US" sz="1800"/>
              <a:t>i</a:t>
            </a:r>
            <a:r>
              <a:rPr lang="en-NL" sz="1800"/>
              <a:t>o</a:t>
            </a:r>
            <a:r>
              <a:rPr lang="en-US" sz="1800"/>
              <a:t>n</a:t>
            </a:r>
            <a:r>
              <a:rPr lang="en-NL" sz="1800"/>
              <a:t> are already written!</a:t>
            </a:r>
          </a:p>
          <a:p>
            <a:pPr marL="342900" indent="-342900">
              <a:buFont typeface="Arial" panose="020B0604020202020204" pitchFamily="34" charset="0"/>
              <a:buChar char="•"/>
            </a:pPr>
            <a:endParaRPr lang="en-NL" sz="1800"/>
          </a:p>
          <a:p>
            <a:pPr marL="342900" indent="-342900">
              <a:buFont typeface="Arial" panose="020B0604020202020204" pitchFamily="34" charset="0"/>
              <a:buChar char="•"/>
            </a:pPr>
            <a:r>
              <a:rPr lang="en-US" sz="1800"/>
              <a:t>Different preregistrations can have different levels of detail</a:t>
            </a:r>
            <a:r>
              <a:rPr lang="en-NL" sz="1800"/>
              <a:t> (you don’t have to do the full thing..)</a:t>
            </a:r>
            <a:endParaRPr lang="en-US" sz="1800"/>
          </a:p>
          <a:p>
            <a:endParaRPr lang="en-US" dirty="0"/>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557378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742E7E-C30C-4E00-BF08-38310416D9FA}"/>
              </a:ext>
            </a:extLst>
          </p:cNvPr>
          <p:cNvSpPr>
            <a:spLocks noGrp="1"/>
          </p:cNvSpPr>
          <p:nvPr>
            <p:ph type="body" sz="quarter" idx="14"/>
          </p:nvPr>
        </p:nvSpPr>
        <p:spPr/>
        <p:txBody>
          <a:bodyPr/>
          <a:lstStyle/>
          <a:p>
            <a:r>
              <a:rPr lang="en-NL"/>
              <a:t>C</a:t>
            </a:r>
            <a:r>
              <a:rPr lang="en-US"/>
              <a:t>o</a:t>
            </a:r>
            <a:r>
              <a:rPr lang="en-NL"/>
              <a:t>m</a:t>
            </a:r>
            <a:r>
              <a:rPr lang="en-US"/>
              <a:t>m</a:t>
            </a:r>
            <a:r>
              <a:rPr lang="en-NL"/>
              <a:t>o</a:t>
            </a:r>
            <a:r>
              <a:rPr lang="en-US"/>
              <a:t>n</a:t>
            </a:r>
            <a:r>
              <a:rPr lang="en-NL"/>
              <a:t>ly raised concerns</a:t>
            </a:r>
            <a:endParaRPr lang="en-GB" dirty="0"/>
          </a:p>
        </p:txBody>
      </p:sp>
      <p:sp>
        <p:nvSpPr>
          <p:cNvPr id="3" name="Text Placeholder 2">
            <a:extLst>
              <a:ext uri="{FF2B5EF4-FFF2-40B4-BE49-F238E27FC236}">
                <a16:creationId xmlns:a16="http://schemas.microsoft.com/office/drawing/2014/main" id="{04DF4B61-DE15-494D-A615-3D9AC90F9E25}"/>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F3F3CB06-C2C5-4D5E-A6B6-67593D19D68D}"/>
              </a:ext>
            </a:extLst>
          </p:cNvPr>
          <p:cNvSpPr>
            <a:spLocks noGrp="1"/>
          </p:cNvSpPr>
          <p:nvPr>
            <p:ph type="body" sz="quarter" idx="17"/>
          </p:nvPr>
        </p:nvSpPr>
        <p:spPr>
          <a:xfrm>
            <a:off x="563199" y="1503318"/>
            <a:ext cx="9808709" cy="4198938"/>
          </a:xfrm>
        </p:spPr>
        <p:txBody>
          <a:bodyPr/>
          <a:lstStyle/>
          <a:p>
            <a:pPr marL="342900" indent="-342900">
              <a:lnSpc>
                <a:spcPct val="150000"/>
              </a:lnSpc>
              <a:buFont typeface="Arial" panose="020B0604020202020204" pitchFamily="34" charset="0"/>
              <a:buChar char="•"/>
            </a:pPr>
            <a:r>
              <a:rPr lang="en-GB" sz="2400" b="1"/>
              <a:t>Mistakes within the pregistration can‘t be fixed later on</a:t>
            </a:r>
            <a:r>
              <a:rPr lang="en-NL" sz="2400" b="1"/>
              <a:t> / </a:t>
            </a:r>
          </a:p>
          <a:p>
            <a:pPr>
              <a:lnSpc>
                <a:spcPct val="150000"/>
              </a:lnSpc>
            </a:pPr>
            <a:r>
              <a:rPr lang="en-NL" sz="2400" b="1"/>
              <a:t>    </a:t>
            </a:r>
            <a:r>
              <a:rPr lang="en-GB" sz="2400" b="1"/>
              <a:t>changes after dara collections are not possible</a:t>
            </a:r>
            <a:endParaRPr lang="en-NL" sz="2400" b="1"/>
          </a:p>
          <a:p>
            <a:pPr>
              <a:lnSpc>
                <a:spcPct val="150000"/>
              </a:lnSpc>
            </a:pPr>
            <a:r>
              <a:rPr lang="en-NL" sz="2400" b="1"/>
              <a:t>	(</a:t>
            </a:r>
            <a:r>
              <a:rPr lang="en-GB" sz="2400" b="1"/>
              <a:t>deviations are not allowed)</a:t>
            </a:r>
            <a:endParaRPr lang="en-NL" sz="2400" b="1"/>
          </a:p>
          <a:p>
            <a:pPr>
              <a:lnSpc>
                <a:spcPct val="150000"/>
              </a:lnSpc>
            </a:pPr>
            <a:endParaRPr lang="en-NL" sz="900">
              <a:solidFill>
                <a:srgbClr val="FF0000"/>
              </a:solidFill>
            </a:endParaRPr>
          </a:p>
          <a:p>
            <a:pPr>
              <a:lnSpc>
                <a:spcPct val="150000"/>
              </a:lnSpc>
            </a:pPr>
            <a:r>
              <a:rPr lang="en-NL" sz="2400">
                <a:solidFill>
                  <a:srgbClr val="FF0000"/>
                </a:solidFill>
              </a:rPr>
              <a:t>SIMPLY N</a:t>
            </a:r>
            <a:r>
              <a:rPr lang="en-US" sz="2400">
                <a:solidFill>
                  <a:srgbClr val="FF0000"/>
                </a:solidFill>
              </a:rPr>
              <a:t>O</a:t>
            </a:r>
            <a:r>
              <a:rPr lang="en-NL" sz="2400">
                <a:solidFill>
                  <a:srgbClr val="FF0000"/>
                </a:solidFill>
              </a:rPr>
              <a:t>T T</a:t>
            </a:r>
            <a:r>
              <a:rPr lang="en-US" sz="2400">
                <a:solidFill>
                  <a:srgbClr val="FF0000"/>
                </a:solidFill>
              </a:rPr>
              <a:t>R</a:t>
            </a:r>
            <a:r>
              <a:rPr lang="en-NL" sz="2400">
                <a:solidFill>
                  <a:srgbClr val="FF0000"/>
                </a:solidFill>
              </a:rPr>
              <a:t>U</a:t>
            </a:r>
            <a:r>
              <a:rPr lang="en-US" sz="2400">
                <a:solidFill>
                  <a:srgbClr val="FF0000"/>
                </a:solidFill>
              </a:rPr>
              <a:t>E</a:t>
            </a:r>
            <a:r>
              <a:rPr lang="en-NL" sz="2400">
                <a:solidFill>
                  <a:srgbClr val="FF0000"/>
                </a:solidFill>
              </a:rPr>
              <a:t>!</a:t>
            </a:r>
          </a:p>
          <a:p>
            <a:pPr>
              <a:lnSpc>
                <a:spcPct val="150000"/>
              </a:lnSpc>
            </a:pPr>
            <a:endParaRPr lang="en-NL" sz="1400">
              <a:solidFill>
                <a:srgbClr val="FF0000"/>
              </a:solidFill>
            </a:endParaRPr>
          </a:p>
          <a:p>
            <a:pPr marL="342900" indent="-342900">
              <a:lnSpc>
                <a:spcPct val="150000"/>
              </a:lnSpc>
              <a:buFont typeface="Arial" panose="020B0604020202020204" pitchFamily="34" charset="0"/>
              <a:buChar char="•"/>
            </a:pPr>
            <a:r>
              <a:rPr lang="en-GB" sz="2400"/>
              <a:t>Deviations from preregistration are </a:t>
            </a:r>
            <a:r>
              <a:rPr lang="en-GB" sz="2400" b="1"/>
              <a:t>very common </a:t>
            </a:r>
            <a:r>
              <a:rPr lang="en-GB" sz="2400"/>
              <a:t>and</a:t>
            </a:r>
            <a:r>
              <a:rPr lang="en-NL" sz="2400"/>
              <a:t> </a:t>
            </a:r>
            <a:r>
              <a:rPr lang="en-US" sz="2400"/>
              <a:t>a</a:t>
            </a:r>
            <a:r>
              <a:rPr lang="en-NL" sz="2400"/>
              <a:t>b</a:t>
            </a:r>
            <a:r>
              <a:rPr lang="en-US" sz="2400"/>
              <a:t>s</a:t>
            </a:r>
            <a:r>
              <a:rPr lang="en-NL" sz="2400"/>
              <a:t>o</a:t>
            </a:r>
            <a:r>
              <a:rPr lang="en-US" sz="2400"/>
              <a:t>l</a:t>
            </a:r>
            <a:r>
              <a:rPr lang="en-NL" sz="2400"/>
              <a:t>u</a:t>
            </a:r>
            <a:r>
              <a:rPr lang="en-US" sz="2400"/>
              <a:t>tel</a:t>
            </a:r>
            <a:r>
              <a:rPr lang="en-NL" sz="2400"/>
              <a:t>y </a:t>
            </a:r>
            <a:r>
              <a:rPr lang="en-US" sz="2400"/>
              <a:t>f</a:t>
            </a:r>
            <a:r>
              <a:rPr lang="en-NL" sz="2400"/>
              <a:t>i</a:t>
            </a:r>
            <a:r>
              <a:rPr lang="en-US" sz="2400"/>
              <a:t>n</a:t>
            </a:r>
            <a:r>
              <a:rPr lang="en-NL" sz="2400"/>
              <a:t>e</a:t>
            </a:r>
            <a:r>
              <a:rPr lang="en-GB" sz="2400"/>
              <a:t> as long as you are</a:t>
            </a:r>
            <a:r>
              <a:rPr lang="en-NL" sz="2400"/>
              <a:t> </a:t>
            </a:r>
            <a:r>
              <a:rPr lang="en-GB" sz="2400"/>
              <a:t>transparent about it!</a:t>
            </a:r>
            <a:endParaRPr lang="en-NL" sz="2400"/>
          </a:p>
          <a:p>
            <a:pPr marL="342900" indent="-342900">
              <a:lnSpc>
                <a:spcPct val="150000"/>
              </a:lnSpc>
              <a:buFont typeface="Arial" panose="020B0604020202020204" pitchFamily="34" charset="0"/>
              <a:buChar char="•"/>
            </a:pPr>
            <a:r>
              <a:rPr lang="en-NL" sz="2400"/>
              <a:t>You </a:t>
            </a:r>
            <a:r>
              <a:rPr lang="en-US" sz="2400"/>
              <a:t>c</a:t>
            </a:r>
            <a:r>
              <a:rPr lang="en-NL" sz="2400"/>
              <a:t>a</a:t>
            </a:r>
            <a:r>
              <a:rPr lang="en-US" sz="2400"/>
              <a:t>n</a:t>
            </a:r>
            <a:r>
              <a:rPr lang="en-NL" sz="2400"/>
              <a:t> </a:t>
            </a:r>
            <a:r>
              <a:rPr lang="en-US" sz="2400"/>
              <a:t>e</a:t>
            </a:r>
            <a:r>
              <a:rPr lang="en-NL" sz="2400"/>
              <a:t>v</a:t>
            </a:r>
            <a:r>
              <a:rPr lang="en-US" sz="2400"/>
              <a:t>e</a:t>
            </a:r>
            <a:r>
              <a:rPr lang="en-NL" sz="2400"/>
              <a:t>n </a:t>
            </a:r>
            <a:r>
              <a:rPr lang="en-US" sz="2400"/>
              <a:t>u</a:t>
            </a:r>
            <a:r>
              <a:rPr lang="en-NL" sz="2400"/>
              <a:t>pdate your prerig</a:t>
            </a:r>
            <a:r>
              <a:rPr lang="en-US" sz="2400"/>
              <a:t>s</a:t>
            </a:r>
            <a:r>
              <a:rPr lang="en-NL" sz="2400"/>
              <a:t>t</a:t>
            </a:r>
            <a:r>
              <a:rPr lang="en-US" sz="2400"/>
              <a:t>r</a:t>
            </a:r>
            <a:r>
              <a:rPr lang="en-NL" sz="2400"/>
              <a:t>a</a:t>
            </a:r>
            <a:r>
              <a:rPr lang="en-US" sz="2400"/>
              <a:t>t</a:t>
            </a:r>
            <a:r>
              <a:rPr lang="en-NL" sz="2400"/>
              <a:t>i</a:t>
            </a:r>
            <a:r>
              <a:rPr lang="en-US" sz="2400"/>
              <a:t>o</a:t>
            </a:r>
            <a:r>
              <a:rPr lang="en-NL" sz="2400"/>
              <a:t>n </a:t>
            </a:r>
            <a:r>
              <a:rPr lang="en-US" sz="2400"/>
              <a:t>o</a:t>
            </a:r>
            <a:r>
              <a:rPr lang="en-NL" sz="2400"/>
              <a:t>n </a:t>
            </a:r>
            <a:r>
              <a:rPr lang="en-US" sz="2400"/>
              <a:t>O</a:t>
            </a:r>
            <a:r>
              <a:rPr lang="en-NL" sz="2400"/>
              <a:t>S</a:t>
            </a:r>
            <a:r>
              <a:rPr lang="en-US" sz="2400"/>
              <a:t>F</a:t>
            </a:r>
            <a:r>
              <a:rPr lang="en-NL" sz="2400"/>
              <a:t> (</a:t>
            </a:r>
            <a:r>
              <a:rPr lang="en-US" sz="2400"/>
              <a:t>t</a:t>
            </a:r>
            <a:r>
              <a:rPr lang="en-NL" sz="2400"/>
              <a:t>i</a:t>
            </a:r>
            <a:r>
              <a:rPr lang="en-US" sz="2400"/>
              <a:t>m</a:t>
            </a:r>
            <a:r>
              <a:rPr lang="en-NL" sz="2400"/>
              <a:t>e </a:t>
            </a:r>
            <a:r>
              <a:rPr lang="en-US" sz="2400"/>
              <a:t>s</a:t>
            </a:r>
            <a:r>
              <a:rPr lang="en-NL" sz="2400"/>
              <a:t>t</a:t>
            </a:r>
            <a:r>
              <a:rPr lang="en-US" sz="2400"/>
              <a:t>a</a:t>
            </a:r>
            <a:r>
              <a:rPr lang="en-NL" sz="2400"/>
              <a:t>m</a:t>
            </a:r>
            <a:r>
              <a:rPr lang="en-US" sz="2400"/>
              <a:t>p</a:t>
            </a:r>
            <a:r>
              <a:rPr lang="en-NL" sz="2400"/>
              <a:t>e</a:t>
            </a:r>
            <a:r>
              <a:rPr lang="en-US" sz="2400"/>
              <a:t>d</a:t>
            </a:r>
            <a:r>
              <a:rPr lang="en-NL" sz="2400"/>
              <a:t>)</a:t>
            </a:r>
          </a:p>
          <a:p>
            <a:pPr marL="342900" indent="-342900">
              <a:lnSpc>
                <a:spcPct val="150000"/>
              </a:lnSpc>
              <a:buFont typeface="Arial" panose="020B0604020202020204" pitchFamily="34" charset="0"/>
              <a:buChar char="•"/>
            </a:pPr>
            <a:endParaRPr lang="en-GB" sz="2400"/>
          </a:p>
          <a:p>
            <a:pPr>
              <a:lnSpc>
                <a:spcPct val="150000"/>
              </a:lnSpc>
            </a:pPr>
            <a:endParaRPr lang="en-GB" sz="1200"/>
          </a:p>
          <a:p>
            <a:endParaRPr lang="en-US" dirty="0"/>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07942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742E7E-C30C-4E00-BF08-38310416D9FA}"/>
              </a:ext>
            </a:extLst>
          </p:cNvPr>
          <p:cNvSpPr>
            <a:spLocks noGrp="1"/>
          </p:cNvSpPr>
          <p:nvPr>
            <p:ph type="body" sz="quarter" idx="14"/>
          </p:nvPr>
        </p:nvSpPr>
        <p:spPr/>
        <p:txBody>
          <a:bodyPr/>
          <a:lstStyle/>
          <a:p>
            <a:endParaRPr lang="en-GB" dirty="0"/>
          </a:p>
        </p:txBody>
      </p:sp>
      <p:sp>
        <p:nvSpPr>
          <p:cNvPr id="3" name="Text Placeholder 2">
            <a:extLst>
              <a:ext uri="{FF2B5EF4-FFF2-40B4-BE49-F238E27FC236}">
                <a16:creationId xmlns:a16="http://schemas.microsoft.com/office/drawing/2014/main" id="{04DF4B61-DE15-494D-A615-3D9AC90F9E25}"/>
              </a:ext>
            </a:extLst>
          </p:cNvPr>
          <p:cNvSpPr>
            <a:spLocks noGrp="1"/>
          </p:cNvSpPr>
          <p:nvPr>
            <p:ph type="body" sz="quarter" idx="16"/>
          </p:nvPr>
        </p:nvSpPr>
        <p:spPr/>
        <p:txBody>
          <a:bodyPr/>
          <a:lstStyle/>
          <a:p>
            <a:endParaRPr lang="en-GB"/>
          </a:p>
        </p:txBody>
      </p:sp>
      <p:pic>
        <p:nvPicPr>
          <p:cNvPr id="4" name="Picture 3">
            <a:extLst>
              <a:ext uri="{FF2B5EF4-FFF2-40B4-BE49-F238E27FC236}">
                <a16:creationId xmlns:a16="http://schemas.microsoft.com/office/drawing/2014/main" id="{CFE34151-6F8A-4D61-AC6B-A664A353E500}"/>
              </a:ext>
            </a:extLst>
          </p:cNvPr>
          <p:cNvPicPr>
            <a:picLocks noChangeAspect="1"/>
          </p:cNvPicPr>
          <p:nvPr/>
        </p:nvPicPr>
        <p:blipFill rotWithShape="1">
          <a:blip r:embed="rId2"/>
          <a:srcRect l="9428" t="8686" r="59000" b="2857"/>
          <a:stretch/>
        </p:blipFill>
        <p:spPr>
          <a:xfrm>
            <a:off x="461554" y="601222"/>
            <a:ext cx="6788274" cy="5943578"/>
          </a:xfrm>
          <a:prstGeom prst="rect">
            <a:avLst/>
          </a:prstGeom>
        </p:spPr>
      </p:pic>
      <p:sp>
        <p:nvSpPr>
          <p:cNvPr id="7" name="Arrow: Down 6">
            <a:extLst>
              <a:ext uri="{FF2B5EF4-FFF2-40B4-BE49-F238E27FC236}">
                <a16:creationId xmlns:a16="http://schemas.microsoft.com/office/drawing/2014/main" id="{388B1E42-89E4-4F66-BE23-1767FD475A77}"/>
              </a:ext>
            </a:extLst>
          </p:cNvPr>
          <p:cNvSpPr/>
          <p:nvPr/>
        </p:nvSpPr>
        <p:spPr>
          <a:xfrm rot="3509551">
            <a:off x="3197624" y="255370"/>
            <a:ext cx="454035" cy="2259785"/>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p>
        </p:txBody>
      </p:sp>
      <p:pic>
        <p:nvPicPr>
          <p:cNvPr id="6" name="Picture 5">
            <a:extLst>
              <a:ext uri="{FF2B5EF4-FFF2-40B4-BE49-F238E27FC236}">
                <a16:creationId xmlns:a16="http://schemas.microsoft.com/office/drawing/2014/main" id="{901B0459-18FC-49A0-AB36-1BB8C41EAFC8}"/>
              </a:ext>
            </a:extLst>
          </p:cNvPr>
          <p:cNvPicPr>
            <a:picLocks noChangeAspect="1"/>
          </p:cNvPicPr>
          <p:nvPr/>
        </p:nvPicPr>
        <p:blipFill rotWithShape="1">
          <a:blip r:embed="rId3"/>
          <a:srcRect l="8857" t="8228" r="58929" b="3772"/>
          <a:stretch/>
        </p:blipFill>
        <p:spPr>
          <a:xfrm>
            <a:off x="6847681" y="1385262"/>
            <a:ext cx="5194046" cy="4433943"/>
          </a:xfrm>
          <a:prstGeom prst="rect">
            <a:avLst/>
          </a:prstGeom>
        </p:spPr>
      </p:pic>
    </p:spTree>
    <p:extLst>
      <p:ext uri="{BB962C8B-B14F-4D97-AF65-F5344CB8AC3E}">
        <p14:creationId xmlns:p14="http://schemas.microsoft.com/office/powerpoint/2010/main" val="2764222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DF4B61-DE15-494D-A615-3D9AC90F9E25}"/>
              </a:ext>
            </a:extLst>
          </p:cNvPr>
          <p:cNvSpPr>
            <a:spLocks noGrp="1"/>
          </p:cNvSpPr>
          <p:nvPr>
            <p:ph type="body" sz="quarter" idx="16"/>
          </p:nvPr>
        </p:nvSpPr>
        <p:spPr/>
        <p:txBody>
          <a:bodyPr/>
          <a:lstStyle/>
          <a:p>
            <a:endParaRPr lang="en-GB"/>
          </a:p>
        </p:txBody>
      </p:sp>
      <p:pic>
        <p:nvPicPr>
          <p:cNvPr id="6" name="Picture 5">
            <a:extLst>
              <a:ext uri="{FF2B5EF4-FFF2-40B4-BE49-F238E27FC236}">
                <a16:creationId xmlns:a16="http://schemas.microsoft.com/office/drawing/2014/main" id="{0B1701FD-E6C0-4692-90E3-B826FE8AE84C}"/>
              </a:ext>
            </a:extLst>
          </p:cNvPr>
          <p:cNvPicPr>
            <a:picLocks noChangeAspect="1"/>
          </p:cNvPicPr>
          <p:nvPr/>
        </p:nvPicPr>
        <p:blipFill rotWithShape="1">
          <a:blip r:embed="rId2"/>
          <a:srcRect b="61100"/>
          <a:stretch/>
        </p:blipFill>
        <p:spPr>
          <a:xfrm>
            <a:off x="250024" y="564057"/>
            <a:ext cx="10495894" cy="1552434"/>
          </a:xfrm>
          <a:prstGeom prst="rect">
            <a:avLst/>
          </a:prstGeom>
        </p:spPr>
      </p:pic>
      <p:pic>
        <p:nvPicPr>
          <p:cNvPr id="9" name="Picture 8">
            <a:extLst>
              <a:ext uri="{FF2B5EF4-FFF2-40B4-BE49-F238E27FC236}">
                <a16:creationId xmlns:a16="http://schemas.microsoft.com/office/drawing/2014/main" id="{FD3B0021-0121-4385-8627-F455331E4697}"/>
              </a:ext>
            </a:extLst>
          </p:cNvPr>
          <p:cNvPicPr>
            <a:picLocks noChangeAspect="1"/>
          </p:cNvPicPr>
          <p:nvPr/>
        </p:nvPicPr>
        <p:blipFill rotWithShape="1">
          <a:blip r:embed="rId2"/>
          <a:srcRect t="40841"/>
          <a:stretch/>
        </p:blipFill>
        <p:spPr>
          <a:xfrm>
            <a:off x="102438" y="3429000"/>
            <a:ext cx="10495894" cy="2360948"/>
          </a:xfrm>
          <a:prstGeom prst="rect">
            <a:avLst/>
          </a:prstGeom>
        </p:spPr>
      </p:pic>
      <p:sp>
        <p:nvSpPr>
          <p:cNvPr id="10" name="Rectangle 9">
            <a:extLst>
              <a:ext uri="{FF2B5EF4-FFF2-40B4-BE49-F238E27FC236}">
                <a16:creationId xmlns:a16="http://schemas.microsoft.com/office/drawing/2014/main" id="{41EF20F1-BC0B-4353-B5A1-D29669614267}"/>
              </a:ext>
            </a:extLst>
          </p:cNvPr>
          <p:cNvSpPr/>
          <p:nvPr/>
        </p:nvSpPr>
        <p:spPr>
          <a:xfrm>
            <a:off x="409302" y="2977066"/>
            <a:ext cx="8316685" cy="646331"/>
          </a:xfrm>
          <a:prstGeom prst="rect">
            <a:avLst/>
          </a:prstGeom>
        </p:spPr>
        <p:txBody>
          <a:bodyPr wrap="square">
            <a:spAutoFit/>
          </a:bodyPr>
          <a:lstStyle/>
          <a:p>
            <a:r>
              <a:rPr lang="en-GB">
                <a:hlinkClick r:id="rId3"/>
              </a:rPr>
              <a:t>https://journals.sagepub.com/doi/full/10.1177/0956797615571018</a:t>
            </a:r>
            <a:r>
              <a:rPr lang="en-NL"/>
              <a:t> </a:t>
            </a:r>
            <a:r>
              <a:rPr lang="en-GB"/>
              <a:t>(Exp. 2)</a:t>
            </a:r>
            <a:endParaRPr lang="en-NL"/>
          </a:p>
          <a:p>
            <a:endParaRPr lang="en-GB"/>
          </a:p>
        </p:txBody>
      </p:sp>
      <p:sp>
        <p:nvSpPr>
          <p:cNvPr id="11" name="Rectangle 10">
            <a:extLst>
              <a:ext uri="{FF2B5EF4-FFF2-40B4-BE49-F238E27FC236}">
                <a16:creationId xmlns:a16="http://schemas.microsoft.com/office/drawing/2014/main" id="{1D9FE65C-6BAF-412D-8041-E0A792FA547C}"/>
              </a:ext>
            </a:extLst>
          </p:cNvPr>
          <p:cNvSpPr/>
          <p:nvPr/>
        </p:nvSpPr>
        <p:spPr>
          <a:xfrm>
            <a:off x="2643370" y="664648"/>
            <a:ext cx="2185214" cy="369332"/>
          </a:xfrm>
          <a:prstGeom prst="rect">
            <a:avLst/>
          </a:prstGeom>
        </p:spPr>
        <p:txBody>
          <a:bodyPr wrap="none">
            <a:spAutoFit/>
          </a:bodyPr>
          <a:lstStyle/>
          <a:p>
            <a:r>
              <a:rPr lang="en-GB">
                <a:hlinkClick r:id="rId4"/>
              </a:rPr>
              <a:t>https://osf.io/bh5k4/</a:t>
            </a:r>
            <a:endParaRPr lang="en-US"/>
          </a:p>
        </p:txBody>
      </p:sp>
    </p:spTree>
    <p:extLst>
      <p:ext uri="{BB962C8B-B14F-4D97-AF65-F5344CB8AC3E}">
        <p14:creationId xmlns:p14="http://schemas.microsoft.com/office/powerpoint/2010/main" val="2072669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742E7E-C30C-4E00-BF08-38310416D9FA}"/>
              </a:ext>
            </a:extLst>
          </p:cNvPr>
          <p:cNvSpPr>
            <a:spLocks noGrp="1"/>
          </p:cNvSpPr>
          <p:nvPr>
            <p:ph type="body" sz="quarter" idx="14"/>
          </p:nvPr>
        </p:nvSpPr>
        <p:spPr/>
        <p:txBody>
          <a:bodyPr/>
          <a:lstStyle/>
          <a:p>
            <a:endParaRPr lang="en-GB" dirty="0"/>
          </a:p>
        </p:txBody>
      </p:sp>
      <p:sp>
        <p:nvSpPr>
          <p:cNvPr id="3" name="Text Placeholder 2">
            <a:extLst>
              <a:ext uri="{FF2B5EF4-FFF2-40B4-BE49-F238E27FC236}">
                <a16:creationId xmlns:a16="http://schemas.microsoft.com/office/drawing/2014/main" id="{04DF4B61-DE15-494D-A615-3D9AC90F9E25}"/>
              </a:ext>
            </a:extLst>
          </p:cNvPr>
          <p:cNvSpPr>
            <a:spLocks noGrp="1"/>
          </p:cNvSpPr>
          <p:nvPr>
            <p:ph type="body" sz="quarter" idx="16"/>
          </p:nvPr>
        </p:nvSpPr>
        <p:spPr/>
        <p:txBody>
          <a:bodyPr/>
          <a:lstStyle/>
          <a:p>
            <a:endParaRPr lang="en-GB"/>
          </a:p>
        </p:txBody>
      </p:sp>
      <p:pic>
        <p:nvPicPr>
          <p:cNvPr id="5" name="Picture 4">
            <a:extLst>
              <a:ext uri="{FF2B5EF4-FFF2-40B4-BE49-F238E27FC236}">
                <a16:creationId xmlns:a16="http://schemas.microsoft.com/office/drawing/2014/main" id="{FBF7EE35-4DC9-4C0E-AED0-B1CCC731D3E5}"/>
              </a:ext>
            </a:extLst>
          </p:cNvPr>
          <p:cNvPicPr>
            <a:picLocks noChangeAspect="1"/>
          </p:cNvPicPr>
          <p:nvPr/>
        </p:nvPicPr>
        <p:blipFill rotWithShape="1">
          <a:blip r:embed="rId2"/>
          <a:srcRect l="12017" t="26742" r="62334" b="35940"/>
          <a:stretch/>
        </p:blipFill>
        <p:spPr>
          <a:xfrm>
            <a:off x="196197" y="507818"/>
            <a:ext cx="5056399" cy="2299063"/>
          </a:xfrm>
          <a:prstGeom prst="rect">
            <a:avLst/>
          </a:prstGeom>
        </p:spPr>
      </p:pic>
      <p:pic>
        <p:nvPicPr>
          <p:cNvPr id="8" name="Picture 7">
            <a:extLst>
              <a:ext uri="{FF2B5EF4-FFF2-40B4-BE49-F238E27FC236}">
                <a16:creationId xmlns:a16="http://schemas.microsoft.com/office/drawing/2014/main" id="{45E0E9A0-8F20-40E9-B330-C4BFCC743072}"/>
              </a:ext>
            </a:extLst>
          </p:cNvPr>
          <p:cNvPicPr>
            <a:picLocks noChangeAspect="1"/>
          </p:cNvPicPr>
          <p:nvPr/>
        </p:nvPicPr>
        <p:blipFill rotWithShape="1">
          <a:blip r:embed="rId3"/>
          <a:srcRect l="14143" t="15135" r="64357" b="3314"/>
          <a:stretch/>
        </p:blipFill>
        <p:spPr>
          <a:xfrm>
            <a:off x="5252596" y="507818"/>
            <a:ext cx="5071247" cy="6011082"/>
          </a:xfrm>
          <a:prstGeom prst="rect">
            <a:avLst/>
          </a:prstGeom>
        </p:spPr>
      </p:pic>
    </p:spTree>
    <p:extLst>
      <p:ext uri="{BB962C8B-B14F-4D97-AF65-F5344CB8AC3E}">
        <p14:creationId xmlns:p14="http://schemas.microsoft.com/office/powerpoint/2010/main" val="4153179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742E7E-C30C-4E00-BF08-38310416D9FA}"/>
              </a:ext>
            </a:extLst>
          </p:cNvPr>
          <p:cNvSpPr>
            <a:spLocks noGrp="1"/>
          </p:cNvSpPr>
          <p:nvPr>
            <p:ph type="body" sz="quarter" idx="14"/>
          </p:nvPr>
        </p:nvSpPr>
        <p:spPr/>
        <p:txBody>
          <a:bodyPr/>
          <a:lstStyle/>
          <a:p>
            <a:r>
              <a:rPr lang="en-NL"/>
              <a:t>C</a:t>
            </a:r>
            <a:r>
              <a:rPr lang="en-US"/>
              <a:t>o</a:t>
            </a:r>
            <a:r>
              <a:rPr lang="en-NL"/>
              <a:t>m</a:t>
            </a:r>
            <a:r>
              <a:rPr lang="en-US"/>
              <a:t>m</a:t>
            </a:r>
            <a:r>
              <a:rPr lang="en-NL"/>
              <a:t>o</a:t>
            </a:r>
            <a:r>
              <a:rPr lang="en-US"/>
              <a:t>n</a:t>
            </a:r>
            <a:r>
              <a:rPr lang="en-NL"/>
              <a:t>ly raised concerns</a:t>
            </a:r>
            <a:endParaRPr lang="en-GB" dirty="0"/>
          </a:p>
        </p:txBody>
      </p:sp>
      <p:sp>
        <p:nvSpPr>
          <p:cNvPr id="3" name="Text Placeholder 2">
            <a:extLst>
              <a:ext uri="{FF2B5EF4-FFF2-40B4-BE49-F238E27FC236}">
                <a16:creationId xmlns:a16="http://schemas.microsoft.com/office/drawing/2014/main" id="{04DF4B61-DE15-494D-A615-3D9AC90F9E25}"/>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F3F3CB06-C2C5-4D5E-A6B6-67593D19D68D}"/>
              </a:ext>
            </a:extLst>
          </p:cNvPr>
          <p:cNvSpPr>
            <a:spLocks noGrp="1"/>
          </p:cNvSpPr>
          <p:nvPr>
            <p:ph type="body" sz="quarter" idx="17"/>
          </p:nvPr>
        </p:nvSpPr>
        <p:spPr>
          <a:xfrm>
            <a:off x="728662" y="1520735"/>
            <a:ext cx="10209304" cy="4198938"/>
          </a:xfrm>
        </p:spPr>
        <p:txBody>
          <a:bodyPr/>
          <a:lstStyle/>
          <a:p>
            <a:pPr marL="342900" indent="-342900">
              <a:lnSpc>
                <a:spcPct val="150000"/>
              </a:lnSpc>
              <a:buFont typeface="Arial" panose="020B0604020202020204" pitchFamily="34" charset="0"/>
              <a:buChar char="•"/>
            </a:pPr>
            <a:r>
              <a:rPr lang="en-GB" sz="2400" b="1"/>
              <a:t>Researchers are not as flexible anymore</a:t>
            </a:r>
            <a:endParaRPr lang="en-NL" sz="2400" b="1"/>
          </a:p>
          <a:p>
            <a:pPr>
              <a:lnSpc>
                <a:spcPct val="150000"/>
              </a:lnSpc>
            </a:pPr>
            <a:r>
              <a:rPr lang="en-NL" sz="2400" b="1"/>
              <a:t>	</a:t>
            </a:r>
            <a:r>
              <a:rPr lang="en-GB" sz="2400" b="1"/>
              <a:t>(exploratory research is devalued)</a:t>
            </a:r>
            <a:endParaRPr lang="en-NL" sz="2400" b="1"/>
          </a:p>
          <a:p>
            <a:pPr>
              <a:lnSpc>
                <a:spcPct val="150000"/>
              </a:lnSpc>
            </a:pPr>
            <a:endParaRPr lang="en-GB" sz="1200"/>
          </a:p>
          <a:p>
            <a:endParaRPr lang="en-NL"/>
          </a:p>
          <a:p>
            <a:r>
              <a:rPr lang="en-US">
                <a:solidFill>
                  <a:srgbClr val="FF0000"/>
                </a:solidFill>
              </a:rPr>
              <a:t>T</a:t>
            </a:r>
            <a:r>
              <a:rPr lang="en-NL">
                <a:solidFill>
                  <a:srgbClr val="FF0000"/>
                </a:solidFill>
              </a:rPr>
              <a:t>H</a:t>
            </a:r>
            <a:r>
              <a:rPr lang="en-US">
                <a:solidFill>
                  <a:srgbClr val="FF0000"/>
                </a:solidFill>
              </a:rPr>
              <a:t>I</a:t>
            </a:r>
            <a:r>
              <a:rPr lang="en-NL">
                <a:solidFill>
                  <a:srgbClr val="FF0000"/>
                </a:solidFill>
              </a:rPr>
              <a:t>S </a:t>
            </a:r>
            <a:r>
              <a:rPr lang="en-US">
                <a:solidFill>
                  <a:srgbClr val="FF0000"/>
                </a:solidFill>
              </a:rPr>
              <a:t>I</a:t>
            </a:r>
            <a:r>
              <a:rPr lang="en-NL">
                <a:solidFill>
                  <a:srgbClr val="FF0000"/>
                </a:solidFill>
              </a:rPr>
              <a:t>S </a:t>
            </a:r>
            <a:r>
              <a:rPr lang="en-US">
                <a:solidFill>
                  <a:srgbClr val="FF0000"/>
                </a:solidFill>
              </a:rPr>
              <a:t>A</a:t>
            </a:r>
            <a:r>
              <a:rPr lang="en-NL">
                <a:solidFill>
                  <a:srgbClr val="FF0000"/>
                </a:solidFill>
              </a:rPr>
              <a:t> </a:t>
            </a:r>
            <a:r>
              <a:rPr lang="en-US">
                <a:solidFill>
                  <a:srgbClr val="FF0000"/>
                </a:solidFill>
              </a:rPr>
              <a:t>F</a:t>
            </a:r>
            <a:r>
              <a:rPr lang="en-NL">
                <a:solidFill>
                  <a:srgbClr val="FF0000"/>
                </a:solidFill>
              </a:rPr>
              <a:t>E</a:t>
            </a:r>
            <a:r>
              <a:rPr lang="en-US">
                <a:solidFill>
                  <a:srgbClr val="FF0000"/>
                </a:solidFill>
              </a:rPr>
              <a:t>A</a:t>
            </a:r>
            <a:r>
              <a:rPr lang="en-NL">
                <a:solidFill>
                  <a:srgbClr val="FF0000"/>
                </a:solidFill>
              </a:rPr>
              <a:t>T</a:t>
            </a:r>
            <a:r>
              <a:rPr lang="en-US">
                <a:solidFill>
                  <a:srgbClr val="FF0000"/>
                </a:solidFill>
              </a:rPr>
              <a:t>U</a:t>
            </a:r>
            <a:r>
              <a:rPr lang="en-NL">
                <a:solidFill>
                  <a:srgbClr val="FF0000"/>
                </a:solidFill>
              </a:rPr>
              <a:t>R</a:t>
            </a:r>
            <a:r>
              <a:rPr lang="en-US">
                <a:solidFill>
                  <a:srgbClr val="FF0000"/>
                </a:solidFill>
              </a:rPr>
              <a:t>E</a:t>
            </a:r>
            <a:r>
              <a:rPr lang="en-NL">
                <a:solidFill>
                  <a:srgbClr val="FF0000"/>
                </a:solidFill>
              </a:rPr>
              <a:t>, NOT A BUG!</a:t>
            </a:r>
          </a:p>
          <a:p>
            <a:endParaRPr lang="en-NL" sz="2400">
              <a:solidFill>
                <a:srgbClr val="FF0000"/>
              </a:solidFill>
            </a:endParaRPr>
          </a:p>
          <a:p>
            <a:pPr marL="342900" indent="-342900">
              <a:buFont typeface="Arial" panose="020B0604020202020204" pitchFamily="34" charset="0"/>
              <a:buChar char="•"/>
            </a:pPr>
            <a:r>
              <a:rPr lang="en-US" sz="2400"/>
              <a:t>L</a:t>
            </a:r>
            <a:r>
              <a:rPr lang="en-GB" sz="2400"/>
              <a:t>imiting the flexibility of the researcher is </a:t>
            </a:r>
            <a:r>
              <a:rPr lang="en-NL" sz="2400"/>
              <a:t>e</a:t>
            </a:r>
            <a:r>
              <a:rPr lang="en-US" sz="2400"/>
              <a:t>x</a:t>
            </a:r>
            <a:r>
              <a:rPr lang="en-NL" sz="2400"/>
              <a:t>a</a:t>
            </a:r>
            <a:r>
              <a:rPr lang="en-US" sz="2400"/>
              <a:t>c</a:t>
            </a:r>
            <a:r>
              <a:rPr lang="en-NL" sz="2400"/>
              <a:t>t</a:t>
            </a:r>
            <a:r>
              <a:rPr lang="en-US" sz="2400"/>
              <a:t>l</a:t>
            </a:r>
            <a:r>
              <a:rPr lang="en-NL" sz="2400"/>
              <a:t>y </a:t>
            </a:r>
            <a:r>
              <a:rPr lang="en-GB" sz="2400"/>
              <a:t>the point of pre-registration</a:t>
            </a:r>
            <a:r>
              <a:rPr lang="en-NL" sz="2400"/>
              <a:t>...</a:t>
            </a:r>
          </a:p>
          <a:p>
            <a:pPr marL="342900" indent="-342900">
              <a:buFont typeface="Arial" panose="020B0604020202020204" pitchFamily="34" charset="0"/>
              <a:buChar char="•"/>
            </a:pPr>
            <a:endParaRPr lang="en-NL" sz="2400"/>
          </a:p>
          <a:p>
            <a:pPr marL="342900" indent="-342900">
              <a:buFont typeface="Arial" panose="020B0604020202020204" pitchFamily="34" charset="0"/>
              <a:buChar char="•"/>
            </a:pPr>
            <a:r>
              <a:rPr lang="en-GB" sz="2400"/>
              <a:t>Exploratory analyses are still possible, but they just cannot be disguised as</a:t>
            </a:r>
            <a:r>
              <a:rPr lang="en-NL" sz="2400"/>
              <a:t> </a:t>
            </a:r>
            <a:r>
              <a:rPr lang="en-GB" sz="2400"/>
              <a:t>confirmatory analyses anymore.</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797332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DF4B61-DE15-494D-A615-3D9AC90F9E25}"/>
              </a:ext>
            </a:extLst>
          </p:cNvPr>
          <p:cNvSpPr>
            <a:spLocks noGrp="1"/>
          </p:cNvSpPr>
          <p:nvPr>
            <p:ph type="body" sz="quarter" idx="16"/>
          </p:nvPr>
        </p:nvSpPr>
        <p:spPr/>
        <p:txBody>
          <a:bodyPr/>
          <a:lstStyle/>
          <a:p>
            <a:endParaRPr lang="en-GB"/>
          </a:p>
        </p:txBody>
      </p:sp>
      <p:pic>
        <p:nvPicPr>
          <p:cNvPr id="9" name="Picture 8">
            <a:extLst>
              <a:ext uri="{FF2B5EF4-FFF2-40B4-BE49-F238E27FC236}">
                <a16:creationId xmlns:a16="http://schemas.microsoft.com/office/drawing/2014/main" id="{53610026-24DB-4B17-95B0-9388FEF16CE5}"/>
              </a:ext>
            </a:extLst>
          </p:cNvPr>
          <p:cNvPicPr>
            <a:picLocks noChangeAspect="1"/>
          </p:cNvPicPr>
          <p:nvPr/>
        </p:nvPicPr>
        <p:blipFill rotWithShape="1">
          <a:blip r:embed="rId3"/>
          <a:srcRect l="5214" t="22498" r="81538" b="51523"/>
          <a:stretch/>
        </p:blipFill>
        <p:spPr>
          <a:xfrm>
            <a:off x="6939406" y="1527092"/>
            <a:ext cx="4859130" cy="2977587"/>
          </a:xfrm>
          <a:prstGeom prst="rect">
            <a:avLst/>
          </a:prstGeom>
        </p:spPr>
      </p:pic>
      <p:pic>
        <p:nvPicPr>
          <p:cNvPr id="10" name="Picture 9">
            <a:extLst>
              <a:ext uri="{FF2B5EF4-FFF2-40B4-BE49-F238E27FC236}">
                <a16:creationId xmlns:a16="http://schemas.microsoft.com/office/drawing/2014/main" id="{427BCD2E-0423-4B51-9415-174C93CB4383}"/>
              </a:ext>
            </a:extLst>
          </p:cNvPr>
          <p:cNvPicPr>
            <a:picLocks noChangeAspect="1"/>
          </p:cNvPicPr>
          <p:nvPr/>
        </p:nvPicPr>
        <p:blipFill rotWithShape="1">
          <a:blip r:embed="rId4"/>
          <a:srcRect l="12017" t="26742" r="62334" b="35940"/>
          <a:stretch/>
        </p:blipFill>
        <p:spPr>
          <a:xfrm>
            <a:off x="196197" y="507818"/>
            <a:ext cx="5056399" cy="2299063"/>
          </a:xfrm>
          <a:prstGeom prst="rect">
            <a:avLst/>
          </a:prstGeom>
        </p:spPr>
      </p:pic>
      <p:pic>
        <p:nvPicPr>
          <p:cNvPr id="11" name="Picture 10">
            <a:extLst>
              <a:ext uri="{FF2B5EF4-FFF2-40B4-BE49-F238E27FC236}">
                <a16:creationId xmlns:a16="http://schemas.microsoft.com/office/drawing/2014/main" id="{8EE581F6-A8B4-4777-A2ED-E94A393DF842}"/>
              </a:ext>
            </a:extLst>
          </p:cNvPr>
          <p:cNvPicPr>
            <a:picLocks noChangeAspect="1"/>
          </p:cNvPicPr>
          <p:nvPr/>
        </p:nvPicPr>
        <p:blipFill rotWithShape="1">
          <a:blip r:embed="rId5"/>
          <a:srcRect l="18214" t="28571" r="69054" b="30828"/>
          <a:stretch/>
        </p:blipFill>
        <p:spPr>
          <a:xfrm>
            <a:off x="2805485" y="2806880"/>
            <a:ext cx="4065103" cy="4051119"/>
          </a:xfrm>
          <a:prstGeom prst="rect">
            <a:avLst/>
          </a:prstGeom>
        </p:spPr>
      </p:pic>
    </p:spTree>
    <p:extLst>
      <p:ext uri="{BB962C8B-B14F-4D97-AF65-F5344CB8AC3E}">
        <p14:creationId xmlns:p14="http://schemas.microsoft.com/office/powerpoint/2010/main" val="3226847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4184ED-31D9-4C43-838A-589D7B1F01C1}"/>
              </a:ext>
            </a:extLst>
          </p:cNvPr>
          <p:cNvSpPr>
            <a:spLocks noGrp="1"/>
          </p:cNvSpPr>
          <p:nvPr>
            <p:ph type="body" sz="quarter" idx="14"/>
          </p:nvPr>
        </p:nvSpPr>
        <p:spPr/>
        <p:txBody>
          <a:bodyPr/>
          <a:lstStyle/>
          <a:p>
            <a:r>
              <a:rPr lang="en-NL"/>
              <a:t>More examples </a:t>
            </a:r>
            <a:endParaRPr lang="en-GB"/>
          </a:p>
        </p:txBody>
      </p:sp>
      <p:sp>
        <p:nvSpPr>
          <p:cNvPr id="3" name="Text Placeholder 2">
            <a:extLst>
              <a:ext uri="{FF2B5EF4-FFF2-40B4-BE49-F238E27FC236}">
                <a16:creationId xmlns:a16="http://schemas.microsoft.com/office/drawing/2014/main" id="{5571334D-7738-4768-95B1-8AA815008074}"/>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375CC1E0-AC36-41AC-9FD9-4A7CAFD52458}"/>
              </a:ext>
            </a:extLst>
          </p:cNvPr>
          <p:cNvSpPr>
            <a:spLocks noGrp="1"/>
          </p:cNvSpPr>
          <p:nvPr>
            <p:ph type="body" sz="quarter" idx="17"/>
          </p:nvPr>
        </p:nvSpPr>
        <p:spPr/>
        <p:txBody>
          <a:bodyPr/>
          <a:lstStyle/>
          <a:p>
            <a:r>
              <a:rPr lang="en-GB" sz="2800">
                <a:hlinkClick r:id="rId2"/>
              </a:rPr>
              <a:t>Example 1:</a:t>
            </a:r>
            <a:r>
              <a:rPr lang="en-NL" sz="2800"/>
              <a:t> </a:t>
            </a:r>
            <a:r>
              <a:rPr lang="en-GB" sz="2800"/>
              <a:t>Imaging study</a:t>
            </a:r>
            <a:r>
              <a:rPr lang="en-NL" sz="2800"/>
              <a:t> (AsPr</a:t>
            </a:r>
            <a:r>
              <a:rPr lang="en-US" sz="2800"/>
              <a:t>e</a:t>
            </a:r>
            <a:r>
              <a:rPr lang="en-NL" sz="2800"/>
              <a:t>d</a:t>
            </a:r>
            <a:r>
              <a:rPr lang="en-US" sz="2800"/>
              <a:t>i</a:t>
            </a:r>
            <a:r>
              <a:rPr lang="en-NL" sz="2800"/>
              <a:t>c</a:t>
            </a:r>
            <a:r>
              <a:rPr lang="en-US" sz="2800"/>
              <a:t>t</a:t>
            </a:r>
            <a:r>
              <a:rPr lang="en-NL" sz="2800"/>
              <a:t>e</a:t>
            </a:r>
            <a:r>
              <a:rPr lang="en-US" sz="2800"/>
              <a:t>d</a:t>
            </a:r>
            <a:r>
              <a:rPr lang="en-NL" sz="2800"/>
              <a:t>)</a:t>
            </a:r>
            <a:endParaRPr lang="en-GB" sz="2800"/>
          </a:p>
          <a:p>
            <a:endParaRPr lang="en-GB" sz="2800"/>
          </a:p>
          <a:p>
            <a:r>
              <a:rPr lang="en-GB" sz="2800">
                <a:hlinkClick r:id="rId3"/>
              </a:rPr>
              <a:t>Example 2:</a:t>
            </a:r>
            <a:r>
              <a:rPr lang="en-NL" sz="2800"/>
              <a:t> </a:t>
            </a:r>
            <a:r>
              <a:rPr lang="en-GB" sz="2800"/>
              <a:t>MRI study</a:t>
            </a:r>
            <a:r>
              <a:rPr lang="en-NL" sz="2800"/>
              <a:t> (</a:t>
            </a:r>
            <a:r>
              <a:rPr lang="en-US" sz="2800"/>
              <a:t>O</a:t>
            </a:r>
            <a:r>
              <a:rPr lang="en-NL" sz="2800"/>
              <a:t>SF)</a:t>
            </a:r>
            <a:endParaRPr lang="en-GB" sz="2800"/>
          </a:p>
          <a:p>
            <a:endParaRPr lang="en-GB" sz="2800"/>
          </a:p>
          <a:p>
            <a:r>
              <a:rPr lang="en-GB" sz="2800">
                <a:hlinkClick r:id="rId4"/>
              </a:rPr>
              <a:t>Example 3:</a:t>
            </a:r>
            <a:r>
              <a:rPr lang="en-NL" sz="2800"/>
              <a:t> </a:t>
            </a:r>
            <a:r>
              <a:rPr lang="en-GB" sz="2800"/>
              <a:t>ERP study using Bayes Factor</a:t>
            </a:r>
            <a:r>
              <a:rPr lang="en-NL" sz="2800"/>
              <a:t> (</a:t>
            </a:r>
            <a:r>
              <a:rPr lang="en-US" sz="2800"/>
              <a:t>O</a:t>
            </a:r>
            <a:r>
              <a:rPr lang="en-NL" sz="2800"/>
              <a:t>S</a:t>
            </a:r>
            <a:r>
              <a:rPr lang="en-US" sz="2800"/>
              <a:t>F</a:t>
            </a:r>
            <a:r>
              <a:rPr lang="en-NL" sz="2800"/>
              <a:t>)</a:t>
            </a:r>
            <a:endParaRPr lang="en-GB" sz="2800"/>
          </a:p>
          <a:p>
            <a:endParaRPr lang="en-GB" sz="2800"/>
          </a:p>
          <a:p>
            <a:r>
              <a:rPr lang="en-GB" sz="2800">
                <a:hlinkClick r:id="rId5"/>
              </a:rPr>
              <a:t>Example 4:</a:t>
            </a:r>
            <a:r>
              <a:rPr lang="en-NL" sz="2800"/>
              <a:t> </a:t>
            </a:r>
            <a:r>
              <a:rPr lang="en-GB" sz="2800"/>
              <a:t>fMRI study preprocessing steps</a:t>
            </a:r>
            <a:r>
              <a:rPr lang="en-NL" sz="2800"/>
              <a:t> (</a:t>
            </a:r>
            <a:r>
              <a:rPr lang="en-US" sz="2800"/>
              <a:t>O</a:t>
            </a:r>
            <a:r>
              <a:rPr lang="en-NL" sz="2800"/>
              <a:t>S</a:t>
            </a:r>
            <a:r>
              <a:rPr lang="en-US" sz="2800"/>
              <a:t>F</a:t>
            </a:r>
            <a:r>
              <a:rPr lang="en-NL" sz="2800"/>
              <a:t>)</a:t>
            </a:r>
            <a:endParaRPr lang="en-GB" sz="2800" dirty="0"/>
          </a:p>
        </p:txBody>
      </p:sp>
    </p:spTree>
    <p:extLst>
      <p:ext uri="{BB962C8B-B14F-4D97-AF65-F5344CB8AC3E}">
        <p14:creationId xmlns:p14="http://schemas.microsoft.com/office/powerpoint/2010/main" val="3159680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427080-C6D3-4A73-B688-82A0EEB8D67E}"/>
              </a:ext>
            </a:extLst>
          </p:cNvPr>
          <p:cNvSpPr>
            <a:spLocks noGrp="1"/>
          </p:cNvSpPr>
          <p:nvPr>
            <p:ph type="body" sz="quarter" idx="14"/>
          </p:nvPr>
        </p:nvSpPr>
        <p:spPr>
          <a:xfrm>
            <a:off x="728661" y="755110"/>
            <a:ext cx="8167688" cy="1056128"/>
          </a:xfrm>
        </p:spPr>
        <p:txBody>
          <a:bodyPr/>
          <a:lstStyle/>
          <a:p>
            <a:r>
              <a:rPr lang="en-US" dirty="0" err="1"/>
              <a:t>Registered</a:t>
            </a:r>
            <a:r>
              <a:rPr lang="en-US" dirty="0"/>
              <a:t> </a:t>
            </a:r>
            <a:r>
              <a:rPr lang="en-US" dirty="0" err="1"/>
              <a:t>Reports</a:t>
            </a:r>
            <a:endParaRPr lang="en-US" dirty="0"/>
          </a:p>
        </p:txBody>
      </p:sp>
      <p:sp>
        <p:nvSpPr>
          <p:cNvPr id="3" name="Text Placeholder 2">
            <a:extLst>
              <a:ext uri="{FF2B5EF4-FFF2-40B4-BE49-F238E27FC236}">
                <a16:creationId xmlns:a16="http://schemas.microsoft.com/office/drawing/2014/main" id="{B755876B-682F-496F-803F-D51DF6296512}"/>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4A36209F-5A40-4933-B383-0314296EB180}"/>
              </a:ext>
            </a:extLst>
          </p:cNvPr>
          <p:cNvSpPr>
            <a:spLocks noGrp="1"/>
          </p:cNvSpPr>
          <p:nvPr>
            <p:ph type="body" sz="quarter" idx="17"/>
          </p:nvPr>
        </p:nvSpPr>
        <p:spPr>
          <a:xfrm>
            <a:off x="728661" y="1749189"/>
            <a:ext cx="10721198" cy="4198938"/>
          </a:xfrm>
        </p:spPr>
        <p:txBody>
          <a:bodyPr/>
          <a:lstStyle/>
          <a:p>
            <a:pPr marL="342900" indent="-342900">
              <a:buFont typeface="Arial" panose="020B0604020202020204" pitchFamily="34" charset="0"/>
              <a:buChar char="•"/>
            </a:pPr>
            <a:r>
              <a:rPr lang="en-NL"/>
              <a:t>P</a:t>
            </a:r>
            <a:r>
              <a:rPr lang="en-US"/>
              <a:t>eer-reviewed </a:t>
            </a:r>
            <a:r>
              <a:rPr lang="en-NL"/>
              <a:t>p</a:t>
            </a:r>
            <a:r>
              <a:rPr lang="en-US"/>
              <a:t>registration</a:t>
            </a:r>
            <a:r>
              <a:rPr lang="en-NL"/>
              <a:t>: s</a:t>
            </a:r>
            <a:r>
              <a:rPr lang="en-US"/>
              <a:t>u</a:t>
            </a:r>
            <a:r>
              <a:rPr lang="en-NL"/>
              <a:t>b</a:t>
            </a:r>
            <a:r>
              <a:rPr lang="en-US"/>
              <a:t>m</a:t>
            </a:r>
            <a:r>
              <a:rPr lang="en-NL"/>
              <a:t>i</a:t>
            </a:r>
            <a:r>
              <a:rPr lang="en-US"/>
              <a:t>s</a:t>
            </a:r>
            <a:r>
              <a:rPr lang="en-NL"/>
              <a:t>s</a:t>
            </a:r>
            <a:r>
              <a:rPr lang="en-US"/>
              <a:t>i</a:t>
            </a:r>
            <a:r>
              <a:rPr lang="en-NL"/>
              <a:t>o</a:t>
            </a:r>
            <a:r>
              <a:rPr lang="en-US"/>
              <a:t>n</a:t>
            </a:r>
            <a:r>
              <a:rPr lang="en-NL"/>
              <a:t> </a:t>
            </a:r>
            <a:r>
              <a:rPr lang="en-US"/>
              <a:t>a</a:t>
            </a:r>
            <a:r>
              <a:rPr lang="en-NL"/>
              <a:t>n</a:t>
            </a:r>
            <a:r>
              <a:rPr lang="en-US"/>
              <a:t>d</a:t>
            </a:r>
            <a:r>
              <a:rPr lang="en-NL"/>
              <a:t> </a:t>
            </a:r>
            <a:r>
              <a:rPr lang="en-US"/>
              <a:t>p</a:t>
            </a:r>
            <a:r>
              <a:rPr lang="en-NL"/>
              <a:t>e</a:t>
            </a:r>
            <a:r>
              <a:rPr lang="en-US"/>
              <a:t>e</a:t>
            </a:r>
            <a:r>
              <a:rPr lang="en-NL"/>
              <a:t>r-</a:t>
            </a:r>
            <a:r>
              <a:rPr lang="en-US"/>
              <a:t>r</a:t>
            </a:r>
            <a:r>
              <a:rPr lang="en-NL"/>
              <a:t>e</a:t>
            </a:r>
            <a:r>
              <a:rPr lang="en-US"/>
              <a:t>v</a:t>
            </a:r>
            <a:r>
              <a:rPr lang="en-NL"/>
              <a:t>i</a:t>
            </a:r>
            <a:r>
              <a:rPr lang="en-US"/>
              <a:t>e</a:t>
            </a:r>
            <a:r>
              <a:rPr lang="en-NL"/>
              <a:t>w </a:t>
            </a:r>
            <a:r>
              <a:rPr lang="en-GB" b="1" u="sng"/>
              <a:t>prior</a:t>
            </a:r>
            <a:r>
              <a:rPr lang="en-GB"/>
              <a:t> to data collection</a:t>
            </a:r>
          </a:p>
          <a:p>
            <a:pPr marL="342900" indent="-342900">
              <a:buFont typeface="Arial" panose="020B0604020202020204" pitchFamily="34" charset="0"/>
              <a:buChar char="•"/>
            </a:pPr>
            <a:r>
              <a:rPr lang="en-GB"/>
              <a:t>Publication </a:t>
            </a:r>
            <a:r>
              <a:rPr lang="en-NL"/>
              <a:t>i</a:t>
            </a:r>
            <a:r>
              <a:rPr lang="en-US"/>
              <a:t>s</a:t>
            </a:r>
            <a:r>
              <a:rPr lang="en-NL"/>
              <a:t> </a:t>
            </a:r>
            <a:r>
              <a:rPr lang="en-US"/>
              <a:t>g</a:t>
            </a:r>
            <a:r>
              <a:rPr lang="en-NL"/>
              <a:t>u</a:t>
            </a:r>
            <a:r>
              <a:rPr lang="en-US"/>
              <a:t>a</a:t>
            </a:r>
            <a:r>
              <a:rPr lang="en-NL"/>
              <a:t>r</a:t>
            </a:r>
            <a:r>
              <a:rPr lang="en-US"/>
              <a:t>a</a:t>
            </a:r>
            <a:r>
              <a:rPr lang="en-NL"/>
              <a:t>n</a:t>
            </a:r>
            <a:r>
              <a:rPr lang="en-US"/>
              <a:t>t</a:t>
            </a:r>
            <a:r>
              <a:rPr lang="en-NL"/>
              <a:t>e</a:t>
            </a:r>
            <a:r>
              <a:rPr lang="en-US"/>
              <a:t>e</a:t>
            </a:r>
            <a:r>
              <a:rPr lang="en-NL"/>
              <a:t>d </a:t>
            </a:r>
            <a:r>
              <a:rPr lang="en-GB"/>
              <a:t>independent of results</a:t>
            </a:r>
            <a:r>
              <a:rPr lang="en-NL"/>
              <a:t> (</a:t>
            </a:r>
            <a:r>
              <a:rPr lang="en-US"/>
              <a:t>a</a:t>
            </a:r>
            <a:r>
              <a:rPr lang="en-NL"/>
              <a:t>s</a:t>
            </a:r>
            <a:r>
              <a:rPr lang="en-US"/>
              <a:t>s</a:t>
            </a:r>
            <a:r>
              <a:rPr lang="en-NL"/>
              <a:t>uming you follow the protocol)</a:t>
            </a:r>
            <a:endParaRPr lang="en-GB"/>
          </a:p>
          <a:p>
            <a:pPr marL="342900" indent="-342900">
              <a:buFont typeface="Arial" panose="020B0604020202020204" pitchFamily="34" charset="0"/>
              <a:buChar char="•"/>
            </a:pPr>
            <a:r>
              <a:rPr lang="en-GB"/>
              <a:t>Safeguard against reviewer HARKing</a:t>
            </a:r>
            <a:endParaRPr lang="en-NL"/>
          </a:p>
          <a:p>
            <a:br>
              <a:rPr lang="en-US"/>
            </a:br>
            <a:r>
              <a:rPr lang="en-GB" i="1"/>
              <a:t>"Because the study is accepted in advance, the incentives for authors change from producing</a:t>
            </a:r>
          </a:p>
          <a:p>
            <a:r>
              <a:rPr lang="en-GB" i="1"/>
              <a:t>the most beautiful story to the most accurate one.“ (Chris Chambers)</a:t>
            </a:r>
            <a:endParaRPr lang="en-US" i="1" dirty="0"/>
          </a:p>
        </p:txBody>
      </p:sp>
      <p:pic>
        <p:nvPicPr>
          <p:cNvPr id="5" name="Picture 4">
            <a:extLst>
              <a:ext uri="{FF2B5EF4-FFF2-40B4-BE49-F238E27FC236}">
                <a16:creationId xmlns:a16="http://schemas.microsoft.com/office/drawing/2014/main" id="{6A73E29F-7806-4872-AA9B-C5F296333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809" y="3813550"/>
            <a:ext cx="8640381" cy="2095792"/>
          </a:xfrm>
          <a:prstGeom prst="rect">
            <a:avLst/>
          </a:prstGeom>
        </p:spPr>
      </p:pic>
      <p:cxnSp>
        <p:nvCxnSpPr>
          <p:cNvPr id="8" name="Straight Arrow Connector 7">
            <a:extLst>
              <a:ext uri="{FF2B5EF4-FFF2-40B4-BE49-F238E27FC236}">
                <a16:creationId xmlns:a16="http://schemas.microsoft.com/office/drawing/2014/main" id="{04116109-86B6-4383-8495-8F4AB5E6E57B}"/>
              </a:ext>
            </a:extLst>
          </p:cNvPr>
          <p:cNvCxnSpPr>
            <a:cxnSpLocks/>
          </p:cNvCxnSpPr>
          <p:nvPr/>
        </p:nvCxnSpPr>
        <p:spPr>
          <a:xfrm flipH="1" flipV="1">
            <a:off x="5453361" y="5558685"/>
            <a:ext cx="376138" cy="5608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65A4B4-384D-4D3A-910F-EC8BE8D691F0}"/>
              </a:ext>
            </a:extLst>
          </p:cNvPr>
          <p:cNvSpPr txBox="1"/>
          <p:nvPr/>
        </p:nvSpPr>
        <p:spPr bwMode="auto">
          <a:xfrm>
            <a:off x="4448168" y="6150114"/>
            <a:ext cx="2386519"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en-US" sz="2000" dirty="0">
                <a:latin typeface="Arial" charset="0"/>
                <a:cs typeface="Arial" charset="0"/>
              </a:rPr>
              <a:t>In Principle Accepted (IPA)</a:t>
            </a:r>
          </a:p>
        </p:txBody>
      </p:sp>
      <p:sp>
        <p:nvSpPr>
          <p:cNvPr id="10" name="Rectangle 9">
            <a:extLst>
              <a:ext uri="{FF2B5EF4-FFF2-40B4-BE49-F238E27FC236}">
                <a16:creationId xmlns:a16="http://schemas.microsoft.com/office/drawing/2014/main" id="{DCF4C23B-9C4E-44BD-BC75-80238443E897}"/>
              </a:ext>
            </a:extLst>
          </p:cNvPr>
          <p:cNvSpPr/>
          <p:nvPr/>
        </p:nvSpPr>
        <p:spPr>
          <a:xfrm>
            <a:off x="8180490" y="447333"/>
            <a:ext cx="4471399" cy="307777"/>
          </a:xfrm>
          <a:prstGeom prst="rect">
            <a:avLst/>
          </a:prstGeom>
        </p:spPr>
        <p:txBody>
          <a:bodyPr wrap="square">
            <a:spAutoFit/>
          </a:bodyPr>
          <a:lstStyle/>
          <a:p>
            <a:r>
              <a:rPr lang="en-US" sz="1400">
                <a:hlinkClick r:id="rId3"/>
              </a:rPr>
              <a:t>https://www.cos.io/initiatives/registered-reports</a:t>
            </a:r>
            <a:endParaRPr lang="en-US" sz="1400"/>
          </a:p>
        </p:txBody>
      </p:sp>
    </p:spTree>
    <p:extLst>
      <p:ext uri="{BB962C8B-B14F-4D97-AF65-F5344CB8AC3E}">
        <p14:creationId xmlns:p14="http://schemas.microsoft.com/office/powerpoint/2010/main" val="1546288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F460B1-B06E-4550-9473-E1ED54960F4B}"/>
              </a:ext>
            </a:extLst>
          </p:cNvPr>
          <p:cNvSpPr>
            <a:spLocks noGrp="1"/>
          </p:cNvSpPr>
          <p:nvPr>
            <p:ph type="body" sz="quarter" idx="14"/>
          </p:nvPr>
        </p:nvSpPr>
        <p:spPr/>
        <p:txBody>
          <a:bodyPr/>
          <a:lstStyle/>
          <a:p>
            <a:r>
              <a:rPr lang="es-ES" dirty="0" err="1"/>
              <a:t>Participating</a:t>
            </a:r>
            <a:r>
              <a:rPr lang="es-ES" dirty="0"/>
              <a:t> </a:t>
            </a:r>
            <a:r>
              <a:rPr lang="es-ES" dirty="0" err="1"/>
              <a:t>journals</a:t>
            </a:r>
            <a:endParaRPr lang="en-GB" dirty="0"/>
          </a:p>
        </p:txBody>
      </p:sp>
      <p:sp>
        <p:nvSpPr>
          <p:cNvPr id="3" name="Text Placeholder 2">
            <a:extLst>
              <a:ext uri="{FF2B5EF4-FFF2-40B4-BE49-F238E27FC236}">
                <a16:creationId xmlns:a16="http://schemas.microsoft.com/office/drawing/2014/main" id="{2FE8BA52-E3D5-408D-A11A-DB86D41669CE}"/>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346FD163-28D2-4690-8FEC-B689318F8CFB}"/>
              </a:ext>
            </a:extLst>
          </p:cNvPr>
          <p:cNvSpPr>
            <a:spLocks noGrp="1"/>
          </p:cNvSpPr>
          <p:nvPr>
            <p:ph type="body" sz="quarter" idx="17"/>
          </p:nvPr>
        </p:nvSpPr>
        <p:spPr>
          <a:xfrm>
            <a:off x="728662" y="1329531"/>
            <a:ext cx="8167688" cy="4198938"/>
          </a:xfrm>
        </p:spPr>
        <p:txBody>
          <a:bodyPr/>
          <a:lstStyle/>
          <a:p>
            <a:r>
              <a:rPr lang="en-US"/>
              <a:t>Currently </a:t>
            </a:r>
            <a:r>
              <a:rPr lang="en-NL" b="1"/>
              <a:t>o</a:t>
            </a:r>
            <a:r>
              <a:rPr lang="en-US" b="1"/>
              <a:t>v</a:t>
            </a:r>
            <a:r>
              <a:rPr lang="en-NL" b="1"/>
              <a:t>e</a:t>
            </a:r>
            <a:r>
              <a:rPr lang="en-US" b="1"/>
              <a:t>r</a:t>
            </a:r>
            <a:r>
              <a:rPr lang="en-NL" b="1"/>
              <a:t> 300</a:t>
            </a:r>
            <a:r>
              <a:rPr lang="en-US" b="1"/>
              <a:t> </a:t>
            </a:r>
            <a:r>
              <a:rPr lang="en-US" b="1" dirty="0"/>
              <a:t>journals </a:t>
            </a:r>
            <a:r>
              <a:rPr lang="en-US" dirty="0"/>
              <a:t>(according to OSF):</a:t>
            </a:r>
          </a:p>
          <a:p>
            <a:endParaRPr lang="en-US" dirty="0"/>
          </a:p>
          <a:p>
            <a:pPr marL="342900" indent="-342900">
              <a:buFont typeface="Arial" panose="020B0604020202020204" pitchFamily="34" charset="0"/>
              <a:buChar char="•"/>
            </a:pPr>
            <a:r>
              <a:rPr lang="en-US"/>
              <a:t>Animal Behavior and Cognition</a:t>
            </a:r>
            <a:endParaRPr lang="en-NL"/>
          </a:p>
          <a:p>
            <a:pPr marL="342900" indent="-342900">
              <a:buFont typeface="Arial" panose="020B0604020202020204" pitchFamily="34" charset="0"/>
              <a:buChar char="•"/>
            </a:pPr>
            <a:r>
              <a:rPr lang="en-US"/>
              <a:t>Bilingualism: Language and Cognition</a:t>
            </a:r>
          </a:p>
          <a:p>
            <a:pPr marL="342900" indent="-342900">
              <a:buFont typeface="Arial" panose="020B0604020202020204" pitchFamily="34" charset="0"/>
              <a:buChar char="•"/>
            </a:pPr>
            <a:r>
              <a:rPr lang="en-US"/>
              <a:t>Brain </a:t>
            </a:r>
            <a:r>
              <a:rPr lang="en-US" dirty="0"/>
              <a:t>and Cognition</a:t>
            </a:r>
          </a:p>
          <a:p>
            <a:pPr marL="342900" indent="-342900">
              <a:buFont typeface="Arial" panose="020B0604020202020204" pitchFamily="34" charset="0"/>
              <a:buChar char="•"/>
            </a:pPr>
            <a:r>
              <a:rPr lang="en-US" dirty="0"/>
              <a:t>Cognitive Linguistics</a:t>
            </a:r>
          </a:p>
          <a:p>
            <a:pPr marL="342900" indent="-342900">
              <a:buFont typeface="Arial" panose="020B0604020202020204" pitchFamily="34" charset="0"/>
              <a:buChar char="•"/>
            </a:pPr>
            <a:r>
              <a:rPr lang="en-US"/>
              <a:t>Cortex</a:t>
            </a:r>
            <a:endParaRPr lang="en-NL"/>
          </a:p>
          <a:p>
            <a:pPr marL="342900" indent="-342900">
              <a:buFont typeface="Arial" panose="020B0604020202020204" pitchFamily="34" charset="0"/>
              <a:buChar char="•"/>
            </a:pPr>
            <a:r>
              <a:rPr lang="en-US"/>
              <a:t>Developmental Cognitive Neuroscience</a:t>
            </a:r>
            <a:endParaRPr lang="en-NL"/>
          </a:p>
          <a:p>
            <a:pPr marL="342900" indent="-342900">
              <a:buFont typeface="Arial" panose="020B0604020202020204" pitchFamily="34" charset="0"/>
              <a:buChar char="•"/>
            </a:pPr>
            <a:r>
              <a:rPr lang="en-US"/>
              <a:t>Developmental Science</a:t>
            </a:r>
            <a:endParaRPr lang="en-US" dirty="0"/>
          </a:p>
          <a:p>
            <a:pPr marL="342900" indent="-342900">
              <a:buFont typeface="Arial" panose="020B0604020202020204" pitchFamily="34" charset="0"/>
              <a:buChar char="•"/>
            </a:pPr>
            <a:r>
              <a:rPr lang="en-US" dirty="0"/>
              <a:t>Language and Speech</a:t>
            </a:r>
          </a:p>
          <a:p>
            <a:pPr marL="342900" indent="-342900">
              <a:buFont typeface="Arial" panose="020B0604020202020204" pitchFamily="34" charset="0"/>
              <a:buChar char="•"/>
            </a:pPr>
            <a:r>
              <a:rPr lang="en-US" dirty="0"/>
              <a:t>Language Learning</a:t>
            </a:r>
          </a:p>
          <a:p>
            <a:pPr marL="342900" indent="-342900">
              <a:buFont typeface="Arial" panose="020B0604020202020204" pitchFamily="34" charset="0"/>
              <a:buChar char="•"/>
            </a:pPr>
            <a:r>
              <a:rPr lang="en-US" dirty="0"/>
              <a:t>Linguistics</a:t>
            </a:r>
          </a:p>
          <a:p>
            <a:pPr marL="342900" indent="-342900">
              <a:buFont typeface="Arial" panose="020B0604020202020204" pitchFamily="34" charset="0"/>
              <a:buChar char="•"/>
            </a:pPr>
            <a:r>
              <a:rPr lang="en-US" dirty="0"/>
              <a:t>Nature Communications</a:t>
            </a:r>
          </a:p>
          <a:p>
            <a:pPr marL="342900" indent="-342900">
              <a:buFont typeface="Arial" panose="020B0604020202020204" pitchFamily="34" charset="0"/>
              <a:buChar char="•"/>
            </a:pPr>
            <a:r>
              <a:rPr lang="en-US" dirty="0"/>
              <a:t>Nature Human </a:t>
            </a:r>
            <a:r>
              <a:rPr lang="en-US" dirty="0" err="1"/>
              <a:t>Behaviour</a:t>
            </a:r>
            <a:endParaRPr lang="en-US" dirty="0"/>
          </a:p>
          <a:p>
            <a:pPr marL="342900" indent="-342900">
              <a:buFont typeface="Arial" panose="020B0604020202020204" pitchFamily="34" charset="0"/>
              <a:buChar char="•"/>
            </a:pPr>
            <a:r>
              <a:rPr lang="en-US" dirty="0"/>
              <a:t>Psychological Science</a:t>
            </a:r>
          </a:p>
          <a:p>
            <a:pPr marL="342900" indent="-342900">
              <a:buFont typeface="Arial" panose="020B0604020202020204" pitchFamily="34" charset="0"/>
              <a:buChar char="•"/>
            </a:pPr>
            <a:r>
              <a:rPr lang="en-US" dirty="0"/>
              <a:t>Quarterly Journal of </a:t>
            </a:r>
            <a:r>
              <a:rPr lang="en-US"/>
              <a:t>Experimental Psychology</a:t>
            </a:r>
            <a:endParaRPr lang="en-NL"/>
          </a:p>
          <a:p>
            <a:pPr marL="342900" indent="-342900">
              <a:buFont typeface="Arial" panose="020B0604020202020204" pitchFamily="34" charset="0"/>
              <a:buChar char="•"/>
            </a:pPr>
            <a:r>
              <a:rPr lang="en-NL"/>
              <a:t>.....</a:t>
            </a:r>
            <a:endParaRPr lang="en-US" dirty="0"/>
          </a:p>
        </p:txBody>
      </p:sp>
      <p:sp>
        <p:nvSpPr>
          <p:cNvPr id="6" name="Rectangle 5">
            <a:extLst>
              <a:ext uri="{FF2B5EF4-FFF2-40B4-BE49-F238E27FC236}">
                <a16:creationId xmlns:a16="http://schemas.microsoft.com/office/drawing/2014/main" id="{1DAF601B-9F2F-434F-A90D-2DCA40268DE7}"/>
              </a:ext>
            </a:extLst>
          </p:cNvPr>
          <p:cNvSpPr/>
          <p:nvPr/>
        </p:nvSpPr>
        <p:spPr>
          <a:xfrm>
            <a:off x="7084207" y="759954"/>
            <a:ext cx="3377848" cy="369332"/>
          </a:xfrm>
          <a:prstGeom prst="rect">
            <a:avLst/>
          </a:prstGeom>
        </p:spPr>
        <p:txBody>
          <a:bodyPr wrap="none">
            <a:spAutoFit/>
          </a:bodyPr>
          <a:lstStyle/>
          <a:p>
            <a:r>
              <a:rPr lang="en-US"/>
              <a:t>List of journals: </a:t>
            </a:r>
            <a:r>
              <a:rPr lang="en-US">
                <a:hlinkClick r:id="rId2"/>
              </a:rPr>
              <a:t>https://cos.io/rr/</a:t>
            </a:r>
            <a:endParaRPr lang="en-US"/>
          </a:p>
        </p:txBody>
      </p:sp>
    </p:spTree>
    <p:extLst>
      <p:ext uri="{BB962C8B-B14F-4D97-AF65-F5344CB8AC3E}">
        <p14:creationId xmlns:p14="http://schemas.microsoft.com/office/powerpoint/2010/main" val="354435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7179A6-D0A2-4988-A109-C0DDF6BEB28D}"/>
              </a:ext>
            </a:extLst>
          </p:cNvPr>
          <p:cNvSpPr>
            <a:spLocks noGrp="1"/>
          </p:cNvSpPr>
          <p:nvPr>
            <p:ph type="body" sz="quarter" idx="14"/>
          </p:nvPr>
        </p:nvSpPr>
        <p:spPr/>
        <p:txBody>
          <a:bodyPr/>
          <a:lstStyle/>
          <a:p>
            <a:r>
              <a:rPr lang="en-NL"/>
              <a:t>L</a:t>
            </a:r>
            <a:r>
              <a:rPr lang="en-US"/>
              <a:t>e</a:t>
            </a:r>
            <a:r>
              <a:rPr lang="en-NL"/>
              <a:t>t’</a:t>
            </a:r>
            <a:r>
              <a:rPr lang="en-US"/>
              <a:t>s</a:t>
            </a:r>
            <a:r>
              <a:rPr lang="en-NL"/>
              <a:t> </a:t>
            </a:r>
            <a:r>
              <a:rPr lang="en-US"/>
              <a:t>b</a:t>
            </a:r>
            <a:r>
              <a:rPr lang="en-NL"/>
              <a:t>r</a:t>
            </a:r>
            <a:r>
              <a:rPr lang="en-US"/>
              <a:t>i</a:t>
            </a:r>
            <a:r>
              <a:rPr lang="en-NL"/>
              <a:t>e</a:t>
            </a:r>
            <a:r>
              <a:rPr lang="en-US"/>
              <a:t>f</a:t>
            </a:r>
            <a:r>
              <a:rPr lang="en-NL"/>
              <a:t>l</a:t>
            </a:r>
            <a:r>
              <a:rPr lang="en-US"/>
              <a:t>y</a:t>
            </a:r>
            <a:r>
              <a:rPr lang="en-NL"/>
              <a:t> </a:t>
            </a:r>
            <a:r>
              <a:rPr lang="en-US"/>
              <a:t>d</a:t>
            </a:r>
            <a:r>
              <a:rPr lang="en-NL"/>
              <a:t>i</a:t>
            </a:r>
            <a:r>
              <a:rPr lang="en-US"/>
              <a:t>s</a:t>
            </a:r>
            <a:r>
              <a:rPr lang="en-NL"/>
              <a:t>c</a:t>
            </a:r>
            <a:r>
              <a:rPr lang="en-US"/>
              <a:t>u</a:t>
            </a:r>
            <a:r>
              <a:rPr lang="en-NL"/>
              <a:t>s</a:t>
            </a:r>
            <a:r>
              <a:rPr lang="en-US"/>
              <a:t>s</a:t>
            </a:r>
            <a:r>
              <a:rPr lang="en-NL"/>
              <a:t>:</a:t>
            </a:r>
            <a:endParaRPr lang="en-GB" dirty="0"/>
          </a:p>
        </p:txBody>
      </p:sp>
      <p:sp>
        <p:nvSpPr>
          <p:cNvPr id="3" name="Text Placeholder 2">
            <a:extLst>
              <a:ext uri="{FF2B5EF4-FFF2-40B4-BE49-F238E27FC236}">
                <a16:creationId xmlns:a16="http://schemas.microsoft.com/office/drawing/2014/main" id="{03A2818E-F965-4D4A-871D-47E7CA60DB16}"/>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08322411-47C7-47C7-A3DB-76797C388D08}"/>
              </a:ext>
            </a:extLst>
          </p:cNvPr>
          <p:cNvSpPr>
            <a:spLocks noGrp="1"/>
          </p:cNvSpPr>
          <p:nvPr>
            <p:ph type="body" sz="quarter" idx="17"/>
          </p:nvPr>
        </p:nvSpPr>
        <p:spPr>
          <a:xfrm>
            <a:off x="728662" y="1555569"/>
            <a:ext cx="8167688" cy="4198938"/>
          </a:xfrm>
        </p:spPr>
        <p:txBody>
          <a:bodyPr/>
          <a:lstStyle/>
          <a:p>
            <a:r>
              <a:rPr lang="en-US" u="sng"/>
              <a:t>A</a:t>
            </a:r>
            <a:r>
              <a:rPr lang="en-NL" u="sng"/>
              <a:t>n</a:t>
            </a:r>
            <a:r>
              <a:rPr lang="en-US" u="sng"/>
              <a:t>d</a:t>
            </a:r>
            <a:r>
              <a:rPr lang="en-NL" u="sng"/>
              <a:t> </a:t>
            </a:r>
            <a:r>
              <a:rPr lang="en-US" u="sng"/>
              <a:t>m</a:t>
            </a:r>
            <a:r>
              <a:rPr lang="en-NL" u="sng"/>
              <a:t>o</a:t>
            </a:r>
            <a:r>
              <a:rPr lang="en-US" u="sng"/>
              <a:t>r</a:t>
            </a:r>
            <a:r>
              <a:rPr lang="en-NL" u="sng"/>
              <a:t>e </a:t>
            </a:r>
            <a:r>
              <a:rPr lang="en-US" u="sng"/>
              <a:t>p</a:t>
            </a:r>
            <a:r>
              <a:rPr lang="en-NL" u="sng"/>
              <a:t>e</a:t>
            </a:r>
            <a:r>
              <a:rPr lang="en-US" u="sng"/>
              <a:t>r</a:t>
            </a:r>
            <a:r>
              <a:rPr lang="en-NL" u="sng"/>
              <a:t>s</a:t>
            </a:r>
            <a:r>
              <a:rPr lang="en-US" u="sng"/>
              <a:t>o</a:t>
            </a:r>
            <a:r>
              <a:rPr lang="en-NL" u="sng"/>
              <a:t>n</a:t>
            </a:r>
            <a:r>
              <a:rPr lang="en-US" u="sng"/>
              <a:t>a</a:t>
            </a:r>
            <a:r>
              <a:rPr lang="en-NL" u="sng"/>
              <a:t>l</a:t>
            </a:r>
            <a:r>
              <a:rPr lang="en-US" u="sng"/>
              <a:t>l</a:t>
            </a:r>
            <a:r>
              <a:rPr lang="en-NL" u="sng"/>
              <a:t>y:</a:t>
            </a:r>
          </a:p>
          <a:p>
            <a:endParaRPr lang="en-NL"/>
          </a:p>
          <a:p>
            <a:pPr marL="342900" indent="-342900">
              <a:buFont typeface="Arial" panose="020B0604020202020204" pitchFamily="34" charset="0"/>
              <a:buChar char="•"/>
            </a:pPr>
            <a:r>
              <a:rPr lang="en-NL"/>
              <a:t>Have you ever played around with your </a:t>
            </a:r>
            <a:r>
              <a:rPr lang="en-US"/>
              <a:t>d</a:t>
            </a:r>
            <a:r>
              <a:rPr lang="en-NL"/>
              <a:t>ata?</a:t>
            </a:r>
          </a:p>
          <a:p>
            <a:pPr marL="342900" indent="-342900">
              <a:buFont typeface="Arial" panose="020B0604020202020204" pitchFamily="34" charset="0"/>
              <a:buChar char="•"/>
            </a:pPr>
            <a:endParaRPr lang="en-NL"/>
          </a:p>
          <a:p>
            <a:pPr marL="342900" indent="-342900">
              <a:buFont typeface="Arial" panose="020B0604020202020204" pitchFamily="34" charset="0"/>
              <a:buChar char="•"/>
            </a:pPr>
            <a:r>
              <a:rPr lang="en-NL"/>
              <a:t>Have you ever changed you hypothsis a</a:t>
            </a:r>
            <a:r>
              <a:rPr lang="en-US"/>
              <a:t>f</a:t>
            </a:r>
            <a:r>
              <a:rPr lang="en-NL"/>
              <a:t>t</a:t>
            </a:r>
            <a:r>
              <a:rPr lang="en-US"/>
              <a:t>e</a:t>
            </a:r>
            <a:r>
              <a:rPr lang="en-NL"/>
              <a:t>r </a:t>
            </a:r>
            <a:r>
              <a:rPr lang="en-US"/>
              <a:t>s</a:t>
            </a:r>
            <a:r>
              <a:rPr lang="en-NL"/>
              <a:t>e</a:t>
            </a:r>
            <a:r>
              <a:rPr lang="en-US"/>
              <a:t>e</a:t>
            </a:r>
            <a:r>
              <a:rPr lang="en-NL"/>
              <a:t>i</a:t>
            </a:r>
            <a:r>
              <a:rPr lang="en-US"/>
              <a:t>n</a:t>
            </a:r>
            <a:r>
              <a:rPr lang="en-NL"/>
              <a:t>g </a:t>
            </a:r>
            <a:r>
              <a:rPr lang="en-US"/>
              <a:t>t</a:t>
            </a:r>
            <a:r>
              <a:rPr lang="en-NL"/>
              <a:t>h</a:t>
            </a:r>
            <a:r>
              <a:rPr lang="en-US"/>
              <a:t>e</a:t>
            </a:r>
            <a:r>
              <a:rPr lang="en-NL"/>
              <a:t> </a:t>
            </a:r>
            <a:r>
              <a:rPr lang="en-US"/>
              <a:t>r</a:t>
            </a:r>
            <a:r>
              <a:rPr lang="en-NL"/>
              <a:t>esults?</a:t>
            </a:r>
          </a:p>
          <a:p>
            <a:endParaRPr lang="en-NL"/>
          </a:p>
          <a:p>
            <a:endParaRPr lang="en-NL" i="1"/>
          </a:p>
          <a:p>
            <a:endParaRPr lang="en-NL" i="1"/>
          </a:p>
          <a:p>
            <a:r>
              <a:rPr lang="en-NL" i="1"/>
              <a:t>(it’s ok to say ye</a:t>
            </a:r>
            <a:r>
              <a:rPr lang="en-US" i="1"/>
              <a:t>s</a:t>
            </a:r>
            <a:r>
              <a:rPr lang="en-NL" i="1"/>
              <a:t>, </a:t>
            </a:r>
            <a:r>
              <a:rPr lang="en-US" i="1"/>
              <a:t>w</a:t>
            </a:r>
            <a:r>
              <a:rPr lang="en-NL" i="1"/>
              <a:t>e’</a:t>
            </a:r>
            <a:r>
              <a:rPr lang="en-US" i="1"/>
              <a:t>v</a:t>
            </a:r>
            <a:r>
              <a:rPr lang="en-NL" i="1"/>
              <a:t>e </a:t>
            </a:r>
            <a:r>
              <a:rPr lang="en-US" i="1"/>
              <a:t>A</a:t>
            </a:r>
            <a:r>
              <a:rPr lang="en-NL" i="1"/>
              <a:t>L</a:t>
            </a:r>
            <a:r>
              <a:rPr lang="en-US" i="1"/>
              <a:t>L</a:t>
            </a:r>
            <a:r>
              <a:rPr lang="en-NL" i="1"/>
              <a:t> </a:t>
            </a:r>
            <a:r>
              <a:rPr lang="en-US" i="1"/>
              <a:t>b</a:t>
            </a:r>
            <a:r>
              <a:rPr lang="en-NL" i="1"/>
              <a:t>e</a:t>
            </a:r>
            <a:r>
              <a:rPr lang="en-US" i="1"/>
              <a:t>e</a:t>
            </a:r>
            <a:r>
              <a:rPr lang="en-NL" i="1"/>
              <a:t>n </a:t>
            </a:r>
            <a:r>
              <a:rPr lang="en-US" i="1"/>
              <a:t>t</a:t>
            </a:r>
            <a:r>
              <a:rPr lang="en-NL" i="1"/>
              <a:t>h</a:t>
            </a:r>
            <a:r>
              <a:rPr lang="en-US" i="1"/>
              <a:t>e</a:t>
            </a:r>
            <a:r>
              <a:rPr lang="en-NL" i="1"/>
              <a:t>r</a:t>
            </a:r>
            <a:r>
              <a:rPr lang="en-US" i="1"/>
              <a:t>e</a:t>
            </a:r>
            <a:r>
              <a:rPr lang="en-NL" i="1"/>
              <a:t>)</a:t>
            </a:r>
            <a:endParaRPr lang="en-GB" i="1" dirty="0"/>
          </a:p>
        </p:txBody>
      </p:sp>
      <p:pic>
        <p:nvPicPr>
          <p:cNvPr id="7" name="Picture 6">
            <a:extLst>
              <a:ext uri="{FF2B5EF4-FFF2-40B4-BE49-F238E27FC236}">
                <a16:creationId xmlns:a16="http://schemas.microsoft.com/office/drawing/2014/main" id="{B69B3103-1E3B-436C-AC3F-D836C42872FA}"/>
              </a:ext>
            </a:extLst>
          </p:cNvPr>
          <p:cNvPicPr>
            <a:picLocks noChangeAspect="1"/>
          </p:cNvPicPr>
          <p:nvPr/>
        </p:nvPicPr>
        <p:blipFill>
          <a:blip r:embed="rId2"/>
          <a:stretch>
            <a:fillRect/>
          </a:stretch>
        </p:blipFill>
        <p:spPr>
          <a:xfrm>
            <a:off x="9202366" y="601222"/>
            <a:ext cx="2752421" cy="1194599"/>
          </a:xfrm>
          <a:prstGeom prst="rect">
            <a:avLst/>
          </a:prstGeom>
        </p:spPr>
      </p:pic>
    </p:spTree>
    <p:extLst>
      <p:ext uri="{BB962C8B-B14F-4D97-AF65-F5344CB8AC3E}">
        <p14:creationId xmlns:p14="http://schemas.microsoft.com/office/powerpoint/2010/main" val="449009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3D307F-C52E-482E-BA39-B80D401E2E94}"/>
              </a:ext>
            </a:extLst>
          </p:cNvPr>
          <p:cNvSpPr>
            <a:spLocks noGrp="1"/>
          </p:cNvSpPr>
          <p:nvPr>
            <p:ph type="body" sz="quarter" idx="14"/>
          </p:nvPr>
        </p:nvSpPr>
        <p:spPr/>
        <p:txBody>
          <a:bodyPr/>
          <a:lstStyle/>
          <a:p>
            <a:r>
              <a:rPr lang="es-ES" dirty="0" err="1"/>
              <a:t>Take</a:t>
            </a:r>
            <a:r>
              <a:rPr lang="es-ES" dirty="0"/>
              <a:t>-home </a:t>
            </a:r>
            <a:r>
              <a:rPr lang="es-ES" dirty="0" err="1"/>
              <a:t>message</a:t>
            </a:r>
            <a:endParaRPr lang="en-GB" dirty="0"/>
          </a:p>
        </p:txBody>
      </p:sp>
      <p:sp>
        <p:nvSpPr>
          <p:cNvPr id="3" name="Text Placeholder 2">
            <a:extLst>
              <a:ext uri="{FF2B5EF4-FFF2-40B4-BE49-F238E27FC236}">
                <a16:creationId xmlns:a16="http://schemas.microsoft.com/office/drawing/2014/main" id="{76651885-4F21-4FE0-A9E1-7C5D55BD1AE4}"/>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CFF3F591-BD4E-4F87-AE9C-FF01EB8C7124}"/>
              </a:ext>
            </a:extLst>
          </p:cNvPr>
          <p:cNvSpPr>
            <a:spLocks noGrp="1"/>
          </p:cNvSpPr>
          <p:nvPr>
            <p:ph type="body" sz="quarter" idx="17"/>
          </p:nvPr>
        </p:nvSpPr>
        <p:spPr>
          <a:xfrm>
            <a:off x="342067" y="1657350"/>
            <a:ext cx="9132859" cy="4342856"/>
          </a:xfrm>
        </p:spPr>
        <p:txBody>
          <a:bodyPr/>
          <a:lstStyle/>
          <a:p>
            <a:pPr marL="342900" indent="-342900">
              <a:buFont typeface="Arial" panose="020B0604020202020204" pitchFamily="34" charset="0"/>
              <a:buChar char="•"/>
            </a:pPr>
            <a:r>
              <a:rPr lang="en-US" sz="2400" b="1"/>
              <a:t>W</a:t>
            </a:r>
            <a:r>
              <a:rPr lang="en-NL" sz="2400" b="1"/>
              <a:t>h</a:t>
            </a:r>
            <a:r>
              <a:rPr lang="en-US" sz="2400" b="1"/>
              <a:t>e</a:t>
            </a:r>
            <a:r>
              <a:rPr lang="en-NL" sz="2400" b="1"/>
              <a:t>n</a:t>
            </a:r>
            <a:r>
              <a:rPr lang="en-US" sz="2400" b="1"/>
              <a:t>e</a:t>
            </a:r>
            <a:r>
              <a:rPr lang="en-NL" sz="2400" b="1"/>
              <a:t>v</a:t>
            </a:r>
            <a:r>
              <a:rPr lang="en-US" sz="2400" b="1"/>
              <a:t>e</a:t>
            </a:r>
            <a:r>
              <a:rPr lang="en-NL" sz="2400" b="1"/>
              <a:t>r </a:t>
            </a:r>
            <a:r>
              <a:rPr lang="en-US" sz="2400" b="1"/>
              <a:t>p</a:t>
            </a:r>
            <a:r>
              <a:rPr lang="en-NL" sz="2400" b="1"/>
              <a:t>o</a:t>
            </a:r>
            <a:r>
              <a:rPr lang="en-US" sz="2400" b="1"/>
              <a:t>s</a:t>
            </a:r>
            <a:r>
              <a:rPr lang="en-NL" sz="2400" b="1"/>
              <a:t>s</a:t>
            </a:r>
            <a:r>
              <a:rPr lang="en-US" sz="2400" b="1"/>
              <a:t>i</a:t>
            </a:r>
            <a:r>
              <a:rPr lang="en-NL" sz="2400" b="1"/>
              <a:t>b</a:t>
            </a:r>
            <a:r>
              <a:rPr lang="en-US" sz="2400" b="1"/>
              <a:t>l</a:t>
            </a:r>
            <a:r>
              <a:rPr lang="en-NL" sz="2400" b="1"/>
              <a:t>e, </a:t>
            </a:r>
            <a:r>
              <a:rPr lang="en-US" sz="2400" b="1"/>
              <a:t>pre-register </a:t>
            </a:r>
            <a:r>
              <a:rPr lang="en-US" sz="2400" b="1" dirty="0"/>
              <a:t>by default</a:t>
            </a:r>
          </a:p>
          <a:p>
            <a:pPr marL="1028700" lvl="1" indent="-342900">
              <a:buFont typeface="Courier New" panose="02070309020205020404" pitchFamily="49" charset="0"/>
              <a:buChar char="o"/>
            </a:pPr>
            <a:r>
              <a:rPr lang="en-US" sz="2000"/>
              <a:t>It increases confidence in your results</a:t>
            </a:r>
          </a:p>
          <a:p>
            <a:pPr marL="1028700" lvl="1" indent="-342900">
              <a:buFont typeface="Courier New" panose="02070309020205020404" pitchFamily="49" charset="0"/>
              <a:buChar char="o"/>
            </a:pPr>
            <a:r>
              <a:rPr lang="en-US" sz="2000"/>
              <a:t>It</a:t>
            </a:r>
            <a:r>
              <a:rPr lang="en-NL" sz="2000"/>
              <a:t>’</a:t>
            </a:r>
            <a:r>
              <a:rPr lang="en-US" sz="2000"/>
              <a:t>s</a:t>
            </a:r>
            <a:r>
              <a:rPr lang="en-NL" sz="2000"/>
              <a:t> </a:t>
            </a:r>
            <a:r>
              <a:rPr lang="en-US" sz="2000"/>
              <a:t>t</a:t>
            </a:r>
            <a:r>
              <a:rPr lang="en-NL" sz="2000"/>
              <a:t>r</a:t>
            </a:r>
            <a:r>
              <a:rPr lang="en-US" sz="2000"/>
              <a:t>a</a:t>
            </a:r>
            <a:r>
              <a:rPr lang="en-NL" sz="2000"/>
              <a:t>n</a:t>
            </a:r>
            <a:r>
              <a:rPr lang="en-US" sz="2000"/>
              <a:t>s</a:t>
            </a:r>
            <a:r>
              <a:rPr lang="en-NL" sz="2000"/>
              <a:t>p</a:t>
            </a:r>
            <a:r>
              <a:rPr lang="en-US" sz="2000"/>
              <a:t>a</a:t>
            </a:r>
            <a:r>
              <a:rPr lang="en-NL" sz="2000"/>
              <a:t>r</a:t>
            </a:r>
            <a:r>
              <a:rPr lang="en-US" sz="2000"/>
              <a:t>e</a:t>
            </a:r>
            <a:r>
              <a:rPr lang="en-NL" sz="2000"/>
              <a:t>n</a:t>
            </a:r>
            <a:r>
              <a:rPr lang="en-US" sz="2000"/>
              <a:t>t</a:t>
            </a:r>
            <a:r>
              <a:rPr lang="en-NL" sz="2000"/>
              <a:t> (</a:t>
            </a:r>
            <a:r>
              <a:rPr lang="en-US" sz="2000"/>
              <a:t>document decisions you have to make anyway</a:t>
            </a:r>
            <a:r>
              <a:rPr lang="en-NL" sz="2000"/>
              <a:t>)</a:t>
            </a:r>
            <a:endParaRPr lang="en-US" sz="2000"/>
          </a:p>
          <a:p>
            <a:pPr marL="1028700" lvl="1" indent="-342900">
              <a:buFont typeface="Courier New" panose="02070309020205020404" pitchFamily="49" charset="0"/>
              <a:buChar char="o"/>
            </a:pPr>
            <a:r>
              <a:rPr lang="en-US" sz="2000"/>
              <a:t>It's a really good exercise</a:t>
            </a:r>
            <a:r>
              <a:rPr lang="en-NL" sz="2000"/>
              <a:t>: you need to </a:t>
            </a:r>
            <a:r>
              <a:rPr lang="en-US" sz="2000"/>
              <a:t>t</a:t>
            </a:r>
            <a:r>
              <a:rPr lang="en-NL" sz="2000"/>
              <a:t>h</a:t>
            </a:r>
            <a:r>
              <a:rPr lang="en-US" sz="2000"/>
              <a:t>i</a:t>
            </a:r>
            <a:r>
              <a:rPr lang="en-NL" sz="2000"/>
              <a:t>n</a:t>
            </a:r>
            <a:r>
              <a:rPr lang="en-US" sz="2000"/>
              <a:t>k</a:t>
            </a:r>
            <a:r>
              <a:rPr lang="en-NL" sz="2000"/>
              <a:t> </a:t>
            </a:r>
            <a:r>
              <a:rPr lang="en-US" sz="2000"/>
              <a:t>a</a:t>
            </a:r>
            <a:r>
              <a:rPr lang="en-NL" sz="2000"/>
              <a:t>b</a:t>
            </a:r>
            <a:r>
              <a:rPr lang="en-US" sz="2000"/>
              <a:t>o</a:t>
            </a:r>
            <a:r>
              <a:rPr lang="en-NL" sz="2000"/>
              <a:t>u</a:t>
            </a:r>
            <a:r>
              <a:rPr lang="en-US" sz="2000"/>
              <a:t>t</a:t>
            </a:r>
            <a:r>
              <a:rPr lang="en-NL" sz="2000"/>
              <a:t> </a:t>
            </a:r>
            <a:r>
              <a:rPr lang="en-US" sz="2000"/>
              <a:t>y</a:t>
            </a:r>
            <a:r>
              <a:rPr lang="en-NL" sz="2000"/>
              <a:t>o</a:t>
            </a:r>
            <a:r>
              <a:rPr lang="en-US" sz="2000"/>
              <a:t>u</a:t>
            </a:r>
            <a:r>
              <a:rPr lang="en-NL" sz="2000"/>
              <a:t>r </a:t>
            </a:r>
            <a:r>
              <a:rPr lang="en-US" sz="2000"/>
              <a:t>s</a:t>
            </a:r>
            <a:r>
              <a:rPr lang="en-NL" sz="2000"/>
              <a:t>t</a:t>
            </a:r>
            <a:r>
              <a:rPr lang="en-US" sz="2000"/>
              <a:t>u</a:t>
            </a:r>
            <a:r>
              <a:rPr lang="en-NL" sz="2000"/>
              <a:t>d</a:t>
            </a:r>
            <a:r>
              <a:rPr lang="en-US" sz="2000"/>
              <a:t>y</a:t>
            </a:r>
            <a:r>
              <a:rPr lang="en-NL" sz="2000"/>
              <a:t> </a:t>
            </a:r>
            <a:r>
              <a:rPr lang="en-US" sz="2000"/>
              <a:t>b</a:t>
            </a:r>
            <a:r>
              <a:rPr lang="en-NL" sz="2000"/>
              <a:t>e</a:t>
            </a:r>
            <a:r>
              <a:rPr lang="en-US" sz="2000"/>
              <a:t>f</a:t>
            </a:r>
            <a:r>
              <a:rPr lang="en-NL" sz="2000"/>
              <a:t>o</a:t>
            </a:r>
            <a:r>
              <a:rPr lang="en-US" sz="2000"/>
              <a:t>r</a:t>
            </a:r>
            <a:r>
              <a:rPr lang="en-NL" sz="2000"/>
              <a:t>e </a:t>
            </a:r>
            <a:r>
              <a:rPr lang="en-US" sz="2000"/>
              <a:t>c</a:t>
            </a:r>
            <a:r>
              <a:rPr lang="en-NL" sz="2000"/>
              <a:t>o</a:t>
            </a:r>
            <a:r>
              <a:rPr lang="en-US" sz="2000"/>
              <a:t>l</a:t>
            </a:r>
            <a:r>
              <a:rPr lang="en-NL" sz="2000"/>
              <a:t>l</a:t>
            </a:r>
            <a:r>
              <a:rPr lang="en-US" sz="2000"/>
              <a:t>e</a:t>
            </a:r>
            <a:r>
              <a:rPr lang="en-NL" sz="2000"/>
              <a:t>c</a:t>
            </a:r>
            <a:r>
              <a:rPr lang="en-US" sz="2000"/>
              <a:t>t</a:t>
            </a:r>
            <a:r>
              <a:rPr lang="en-NL" sz="2000"/>
              <a:t>i</a:t>
            </a:r>
            <a:r>
              <a:rPr lang="en-US" sz="2000"/>
              <a:t>n</a:t>
            </a:r>
            <a:r>
              <a:rPr lang="en-NL" sz="2000"/>
              <a:t>g </a:t>
            </a:r>
            <a:r>
              <a:rPr lang="en-US" sz="2000"/>
              <a:t>d</a:t>
            </a:r>
            <a:r>
              <a:rPr lang="en-NL" sz="2000"/>
              <a:t>a</a:t>
            </a:r>
            <a:r>
              <a:rPr lang="en-US" sz="2000"/>
              <a:t>t</a:t>
            </a:r>
            <a:r>
              <a:rPr lang="en-NL" sz="2000"/>
              <a:t>a!</a:t>
            </a:r>
            <a:endParaRPr lang="en-US" sz="2000"/>
          </a:p>
          <a:p>
            <a:pPr marL="1028700" lvl="1" indent="-342900">
              <a:buFont typeface="Courier New" panose="02070309020205020404" pitchFamily="49" charset="0"/>
              <a:buChar char="o"/>
            </a:pPr>
            <a:r>
              <a:rPr lang="en-US" sz="2000"/>
              <a:t>It doesn't stop you from exploring the data</a:t>
            </a:r>
            <a:endParaRPr lang="en-NL" sz="2000"/>
          </a:p>
          <a:p>
            <a:pPr marL="342900" indent="-342900">
              <a:buFont typeface="Arial" panose="020B0604020202020204" pitchFamily="34" charset="0"/>
              <a:buChar char="•"/>
            </a:pPr>
            <a:endParaRPr lang="en-NL" sz="2400"/>
          </a:p>
          <a:p>
            <a:pPr marL="342900" indent="-342900">
              <a:buFont typeface="Arial" panose="020B0604020202020204" pitchFamily="34" charset="0"/>
              <a:buChar char="•"/>
            </a:pPr>
            <a:endParaRPr lang="en-US" sz="2400" dirty="0"/>
          </a:p>
          <a:p>
            <a:r>
              <a:rPr lang="en-NL" sz="2400" b="1"/>
              <a:t>R</a:t>
            </a:r>
            <a:r>
              <a:rPr lang="en-US" sz="2400" b="1"/>
              <a:t>e</a:t>
            </a:r>
            <a:r>
              <a:rPr lang="en-NL" sz="2400" b="1"/>
              <a:t>m</a:t>
            </a:r>
            <a:r>
              <a:rPr lang="en-US" sz="2400" b="1"/>
              <a:t>e</a:t>
            </a:r>
            <a:r>
              <a:rPr lang="en-NL" sz="2400" b="1"/>
              <a:t>m</a:t>
            </a:r>
            <a:r>
              <a:rPr lang="en-US" sz="2400" b="1"/>
              <a:t>b</a:t>
            </a:r>
            <a:r>
              <a:rPr lang="en-NL" sz="2400" b="1"/>
              <a:t>e</a:t>
            </a:r>
            <a:r>
              <a:rPr lang="en-US" sz="2400" b="1"/>
              <a:t>r</a:t>
            </a:r>
            <a:r>
              <a:rPr lang="en-NL" sz="2400" b="1"/>
              <a:t>: </a:t>
            </a:r>
            <a:r>
              <a:rPr lang="en-US" sz="2400"/>
              <a:t>We </a:t>
            </a:r>
            <a:r>
              <a:rPr lang="en-US" sz="2400" dirty="0"/>
              <a:t>are building a </a:t>
            </a:r>
            <a:r>
              <a:rPr lang="en-US" sz="2400"/>
              <a:t>new </a:t>
            </a:r>
            <a:r>
              <a:rPr lang="en-NL" sz="2400"/>
              <a:t>academic norm.</a:t>
            </a:r>
            <a:r>
              <a:rPr lang="en-US" sz="2400"/>
              <a:t> </a:t>
            </a:r>
            <a:r>
              <a:rPr lang="en-NL" sz="2400"/>
              <a:t>I</a:t>
            </a:r>
            <a:r>
              <a:rPr lang="en-US" sz="2400"/>
              <a:t>t’s </a:t>
            </a:r>
            <a:r>
              <a:rPr lang="en-US" sz="2400" dirty="0"/>
              <a:t>okay to start small, learn </a:t>
            </a:r>
            <a:r>
              <a:rPr lang="en-US" sz="2400"/>
              <a:t>from others</a:t>
            </a:r>
            <a:r>
              <a:rPr lang="en-NL" sz="2400"/>
              <a:t>, </a:t>
            </a:r>
            <a:r>
              <a:rPr lang="en-US" sz="2400"/>
              <a:t>a</a:t>
            </a:r>
            <a:r>
              <a:rPr lang="en-NL" sz="2400"/>
              <a:t>n</a:t>
            </a:r>
            <a:r>
              <a:rPr lang="en-US" sz="2400"/>
              <a:t>d remain critical</a:t>
            </a:r>
            <a:r>
              <a:rPr lang="en-NL" sz="2400"/>
              <a:t> </a:t>
            </a:r>
            <a:r>
              <a:rPr lang="en-NL" sz="2400">
                <a:sym typeface="Wingdings" panose="05000000000000000000" pitchFamily="2" charset="2"/>
              </a:rPr>
              <a:t></a:t>
            </a:r>
          </a:p>
          <a:p>
            <a:endParaRPr lang="en-NL" sz="2400">
              <a:sym typeface="Wingdings" panose="05000000000000000000" pitchFamily="2" charset="2"/>
            </a:endParaRPr>
          </a:p>
          <a:p>
            <a:r>
              <a:rPr lang="en-NL" sz="2400">
                <a:sym typeface="Wingdings" panose="05000000000000000000" pitchFamily="2" charset="2"/>
              </a:rPr>
              <a:t>																       </a:t>
            </a:r>
            <a:r>
              <a:rPr lang="en-NL" sz="2800" b="1">
                <a:sym typeface="Wingdings" panose="05000000000000000000" pitchFamily="2" charset="2"/>
              </a:rPr>
              <a:t>Good luck!</a:t>
            </a:r>
            <a:endParaRPr lang="en-NL" sz="2800" b="1"/>
          </a:p>
          <a:p>
            <a:pPr marL="342900" indent="-342900">
              <a:buFont typeface="Arial" panose="020B0604020202020204" pitchFamily="34" charset="0"/>
              <a:buChar char="•"/>
            </a:pPr>
            <a:endParaRPr lang="en-NL" sz="2400" b="1"/>
          </a:p>
          <a:p>
            <a:pPr marL="342900" indent="-342900">
              <a:buFont typeface="Arial" panose="020B0604020202020204" pitchFamily="34" charset="0"/>
              <a:buChar char="•"/>
            </a:pPr>
            <a:endParaRPr lang="en-NL"/>
          </a:p>
          <a:p>
            <a:pPr marL="342900" indent="-342900">
              <a:buFont typeface="Arial" panose="020B0604020202020204" pitchFamily="34" charset="0"/>
              <a:buChar char="•"/>
            </a:pPr>
            <a:endParaRPr lang="en-NL"/>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5E34F3A0-AFB8-4674-9F34-9B4D79DBEC54}"/>
              </a:ext>
            </a:extLst>
          </p:cNvPr>
          <p:cNvPicPr>
            <a:picLocks noChangeAspect="1"/>
          </p:cNvPicPr>
          <p:nvPr/>
        </p:nvPicPr>
        <p:blipFill>
          <a:blip r:embed="rId2"/>
          <a:stretch>
            <a:fillRect/>
          </a:stretch>
        </p:blipFill>
        <p:spPr>
          <a:xfrm>
            <a:off x="9382156" y="601222"/>
            <a:ext cx="2261602" cy="2245505"/>
          </a:xfrm>
          <a:prstGeom prst="rect">
            <a:avLst/>
          </a:prstGeom>
        </p:spPr>
      </p:pic>
    </p:spTree>
    <p:extLst>
      <p:ext uri="{BB962C8B-B14F-4D97-AF65-F5344CB8AC3E}">
        <p14:creationId xmlns:p14="http://schemas.microsoft.com/office/powerpoint/2010/main" val="1138692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167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211BF5-C37F-4D05-ABF2-174EF10FC3E2}"/>
              </a:ext>
            </a:extLst>
          </p:cNvPr>
          <p:cNvSpPr>
            <a:spLocks noGrp="1"/>
          </p:cNvSpPr>
          <p:nvPr>
            <p:ph type="body" sz="quarter" idx="14"/>
          </p:nvPr>
        </p:nvSpPr>
        <p:spPr>
          <a:xfrm>
            <a:off x="728661" y="601222"/>
            <a:ext cx="10200595" cy="1056128"/>
          </a:xfrm>
        </p:spPr>
        <p:txBody>
          <a:bodyPr/>
          <a:lstStyle/>
          <a:p>
            <a:r>
              <a:rPr lang="en-US" dirty="0"/>
              <a:t>Why Most Published Research Findings Are False</a:t>
            </a:r>
            <a:endParaRPr lang="en-GB" dirty="0"/>
          </a:p>
        </p:txBody>
      </p:sp>
      <p:sp>
        <p:nvSpPr>
          <p:cNvPr id="3" name="Text Placeholder 2">
            <a:extLst>
              <a:ext uri="{FF2B5EF4-FFF2-40B4-BE49-F238E27FC236}">
                <a16:creationId xmlns:a16="http://schemas.microsoft.com/office/drawing/2014/main" id="{1EBCB2AA-66CD-4B82-AFF2-E7A8116FA498}"/>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62AADAEE-615B-443B-B41F-DB10DAC56C44}"/>
              </a:ext>
            </a:extLst>
          </p:cNvPr>
          <p:cNvSpPr>
            <a:spLocks noGrp="1"/>
          </p:cNvSpPr>
          <p:nvPr>
            <p:ph type="body" sz="quarter" idx="17"/>
          </p:nvPr>
        </p:nvSpPr>
        <p:spPr>
          <a:xfrm>
            <a:off x="728661" y="1919304"/>
            <a:ext cx="8167688" cy="4198938"/>
          </a:xfrm>
        </p:spPr>
        <p:txBody>
          <a:bodyPr/>
          <a:lstStyle/>
          <a:p>
            <a:r>
              <a:rPr lang="en-US" dirty="0"/>
              <a:t>A research finding is </a:t>
            </a:r>
            <a:r>
              <a:rPr lang="en-US" b="1" dirty="0"/>
              <a:t>less likely to be true when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NL"/>
              <a:t>Small sample size</a:t>
            </a:r>
          </a:p>
          <a:p>
            <a:pPr marL="342900" indent="-342900">
              <a:buFont typeface="Arial" panose="020B0604020202020204" pitchFamily="34" charset="0"/>
              <a:buChar char="•"/>
            </a:pPr>
            <a:r>
              <a:rPr lang="en-NL"/>
              <a:t>Few similar studies</a:t>
            </a:r>
            <a:endParaRPr lang="en-US" dirty="0"/>
          </a:p>
          <a:p>
            <a:pPr marL="342900" indent="-342900">
              <a:buFont typeface="Arial" panose="020B0604020202020204" pitchFamily="34" charset="0"/>
              <a:buChar char="•"/>
            </a:pPr>
            <a:r>
              <a:rPr lang="en-US" dirty="0"/>
              <a:t>Effect sizes </a:t>
            </a:r>
            <a:r>
              <a:rPr lang="en-US"/>
              <a:t>are smaller</a:t>
            </a:r>
            <a:endParaRPr lang="en-US" dirty="0"/>
          </a:p>
          <a:p>
            <a:pPr marL="342900" indent="-342900">
              <a:buFont typeface="Arial" panose="020B0604020202020204" pitchFamily="34" charset="0"/>
              <a:buChar char="•"/>
            </a:pPr>
            <a:r>
              <a:rPr lang="en-US"/>
              <a:t>There </a:t>
            </a:r>
            <a:r>
              <a:rPr lang="en-NL"/>
              <a:t>are a lot of </a:t>
            </a:r>
            <a:r>
              <a:rPr lang="en-US"/>
              <a:t>tested </a:t>
            </a:r>
            <a:r>
              <a:rPr lang="en-US" dirty="0"/>
              <a:t>relationships</a:t>
            </a:r>
          </a:p>
          <a:p>
            <a:pPr marL="342900" indent="-342900">
              <a:buFont typeface="Arial" panose="020B0604020202020204" pitchFamily="34" charset="0"/>
              <a:buChar char="•"/>
            </a:pPr>
            <a:r>
              <a:rPr lang="en-US"/>
              <a:t>There </a:t>
            </a:r>
            <a:r>
              <a:rPr lang="en-NL"/>
              <a:t>is a lot of </a:t>
            </a:r>
            <a:r>
              <a:rPr lang="en-US"/>
              <a:t>flexibility </a:t>
            </a:r>
            <a:r>
              <a:rPr lang="en-US" dirty="0"/>
              <a:t>in designs, definitions</a:t>
            </a:r>
            <a:r>
              <a:rPr lang="en-US"/>
              <a:t>, and analytical mode</a:t>
            </a:r>
            <a:r>
              <a:rPr lang="en-NL"/>
              <a:t>l</a:t>
            </a:r>
            <a:r>
              <a:rPr lang="en-US"/>
              <a:t>s</a:t>
            </a:r>
            <a:endParaRPr lang="en-US" dirty="0"/>
          </a:p>
          <a:p>
            <a:pPr marL="342900" indent="-342900">
              <a:buFont typeface="Arial" panose="020B0604020202020204" pitchFamily="34" charset="0"/>
              <a:buChar char="•"/>
            </a:pPr>
            <a:r>
              <a:rPr lang="en-US" dirty="0"/>
              <a:t>There </a:t>
            </a:r>
            <a:r>
              <a:rPr lang="en-US"/>
              <a:t>is </a:t>
            </a:r>
            <a:r>
              <a:rPr lang="en-NL"/>
              <a:t>some</a:t>
            </a:r>
            <a:r>
              <a:rPr lang="en-US"/>
              <a:t> financial</a:t>
            </a:r>
            <a:r>
              <a:rPr lang="en-NL"/>
              <a:t> (or other)</a:t>
            </a:r>
            <a:r>
              <a:rPr lang="en-US"/>
              <a:t> interest</a:t>
            </a:r>
            <a:endParaRPr lang="en-US" dirty="0"/>
          </a:p>
          <a:p>
            <a:pPr marL="342900" indent="-342900">
              <a:buFont typeface="Arial" panose="020B0604020202020204" pitchFamily="34" charset="0"/>
              <a:buChar char="•"/>
            </a:pPr>
            <a:r>
              <a:rPr lang="en-NL"/>
              <a:t>Different</a:t>
            </a:r>
            <a:r>
              <a:rPr lang="en-US"/>
              <a:t> </a:t>
            </a:r>
            <a:r>
              <a:rPr lang="en-US" dirty="0"/>
              <a:t>teams </a:t>
            </a:r>
            <a:r>
              <a:rPr lang="en-US"/>
              <a:t>are chas</a:t>
            </a:r>
            <a:r>
              <a:rPr lang="en-NL"/>
              <a:t>ing</a:t>
            </a:r>
            <a:r>
              <a:rPr lang="en-US"/>
              <a:t> statistical </a:t>
            </a:r>
            <a:r>
              <a:rPr lang="en-US" dirty="0"/>
              <a:t>significance (i.e., in “hot” fields)</a:t>
            </a:r>
          </a:p>
        </p:txBody>
      </p:sp>
      <p:sp>
        <p:nvSpPr>
          <p:cNvPr id="5" name="TextBox 4">
            <a:extLst>
              <a:ext uri="{FF2B5EF4-FFF2-40B4-BE49-F238E27FC236}">
                <a16:creationId xmlns:a16="http://schemas.microsoft.com/office/drawing/2014/main" id="{30460C90-539B-4A10-ABC6-66484DD377C1}"/>
              </a:ext>
            </a:extLst>
          </p:cNvPr>
          <p:cNvSpPr txBox="1"/>
          <p:nvPr/>
        </p:nvSpPr>
        <p:spPr bwMode="auto">
          <a:xfrm>
            <a:off x="4959178" y="6343135"/>
            <a:ext cx="550287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p>
            <a:pPr algn="r" eaLnBrk="1" hangingPunct="1"/>
            <a:r>
              <a:rPr lang="es-ES" sz="1400" dirty="0" err="1">
                <a:latin typeface="Arial" charset="0"/>
                <a:cs typeface="Arial" charset="0"/>
              </a:rPr>
              <a:t>Ioannidis</a:t>
            </a:r>
            <a:r>
              <a:rPr lang="es-ES" sz="1400" dirty="0">
                <a:latin typeface="Arial" charset="0"/>
                <a:cs typeface="Arial" charset="0"/>
              </a:rPr>
              <a:t>, </a:t>
            </a:r>
            <a:r>
              <a:rPr lang="es-ES" sz="1400" i="1" dirty="0" err="1">
                <a:latin typeface="Arial" charset="0"/>
                <a:cs typeface="Arial" charset="0"/>
              </a:rPr>
              <a:t>PLoS</a:t>
            </a:r>
            <a:r>
              <a:rPr lang="es-ES" sz="1400" i="1" dirty="0">
                <a:latin typeface="Arial" charset="0"/>
                <a:cs typeface="Arial" charset="0"/>
              </a:rPr>
              <a:t> Medicine</a:t>
            </a:r>
            <a:r>
              <a:rPr lang="es-ES" sz="1400" dirty="0">
                <a:latin typeface="Arial" charset="0"/>
                <a:cs typeface="Arial" charset="0"/>
              </a:rPr>
              <a:t>, 2005</a:t>
            </a:r>
            <a:endParaRPr lang="en-GB" sz="1400" dirty="0">
              <a:latin typeface="Arial" charset="0"/>
              <a:cs typeface="Arial" charset="0"/>
            </a:endParaRPr>
          </a:p>
        </p:txBody>
      </p:sp>
      <p:grpSp>
        <p:nvGrpSpPr>
          <p:cNvPr id="10" name="Group 9">
            <a:extLst>
              <a:ext uri="{FF2B5EF4-FFF2-40B4-BE49-F238E27FC236}">
                <a16:creationId xmlns:a16="http://schemas.microsoft.com/office/drawing/2014/main" id="{AFD2543D-0544-4CA6-9FD4-57B8C89DB37C}"/>
              </a:ext>
            </a:extLst>
          </p:cNvPr>
          <p:cNvGrpSpPr/>
          <p:nvPr/>
        </p:nvGrpSpPr>
        <p:grpSpPr>
          <a:xfrm>
            <a:off x="8133806" y="1759132"/>
            <a:ext cx="3440441" cy="2913178"/>
            <a:chOff x="9047608" y="547390"/>
            <a:chExt cx="2677897" cy="2486619"/>
          </a:xfrm>
        </p:grpSpPr>
        <p:pic>
          <p:nvPicPr>
            <p:cNvPr id="8" name="Picture 7">
              <a:extLst>
                <a:ext uri="{FF2B5EF4-FFF2-40B4-BE49-F238E27FC236}">
                  <a16:creationId xmlns:a16="http://schemas.microsoft.com/office/drawing/2014/main" id="{FEA80529-06E7-4F6B-AA7F-08A1CDE15AB5}"/>
                </a:ext>
              </a:extLst>
            </p:cNvPr>
            <p:cNvPicPr>
              <a:picLocks noChangeAspect="1"/>
            </p:cNvPicPr>
            <p:nvPr/>
          </p:nvPicPr>
          <p:blipFill>
            <a:blip r:embed="rId2"/>
            <a:stretch>
              <a:fillRect/>
            </a:stretch>
          </p:blipFill>
          <p:spPr>
            <a:xfrm>
              <a:off x="9047608" y="547390"/>
              <a:ext cx="2677897" cy="2486619"/>
            </a:xfrm>
            <a:prstGeom prst="rect">
              <a:avLst/>
            </a:prstGeom>
          </p:spPr>
        </p:pic>
        <p:sp>
          <p:nvSpPr>
            <p:cNvPr id="9" name="Rectangle: Rounded Corners 8">
              <a:extLst>
                <a:ext uri="{FF2B5EF4-FFF2-40B4-BE49-F238E27FC236}">
                  <a16:creationId xmlns:a16="http://schemas.microsoft.com/office/drawing/2014/main" id="{EE0AAC8A-1719-4EBD-B3CD-AA11DF17F84A}"/>
                </a:ext>
              </a:extLst>
            </p:cNvPr>
            <p:cNvSpPr/>
            <p:nvPr/>
          </p:nvSpPr>
          <p:spPr>
            <a:xfrm>
              <a:off x="9513651" y="2555132"/>
              <a:ext cx="473413" cy="168613"/>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GB"/>
            </a:p>
          </p:txBody>
        </p:sp>
      </p:grpSp>
    </p:spTree>
    <p:extLst>
      <p:ext uri="{BB962C8B-B14F-4D97-AF65-F5344CB8AC3E}">
        <p14:creationId xmlns:p14="http://schemas.microsoft.com/office/powerpoint/2010/main" val="320223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BCB2AA-66CD-4B82-AFF2-E7A8116FA498}"/>
              </a:ext>
            </a:extLst>
          </p:cNvPr>
          <p:cNvSpPr>
            <a:spLocks noGrp="1"/>
          </p:cNvSpPr>
          <p:nvPr>
            <p:ph type="body" sz="quarter" idx="16"/>
          </p:nvPr>
        </p:nvSpPr>
        <p:spPr/>
        <p:txBody>
          <a:bodyPr/>
          <a:lstStyle/>
          <a:p>
            <a:endParaRPr lang="en-GB"/>
          </a:p>
        </p:txBody>
      </p:sp>
      <p:sp>
        <p:nvSpPr>
          <p:cNvPr id="13" name="Text Placeholder 12">
            <a:extLst>
              <a:ext uri="{FF2B5EF4-FFF2-40B4-BE49-F238E27FC236}">
                <a16:creationId xmlns:a16="http://schemas.microsoft.com/office/drawing/2014/main" id="{C0D71567-5D9E-4391-9DF3-1DD6EF527B55}"/>
              </a:ext>
            </a:extLst>
          </p:cNvPr>
          <p:cNvSpPr>
            <a:spLocks noGrp="1"/>
          </p:cNvSpPr>
          <p:nvPr>
            <p:ph type="body" sz="quarter" idx="14"/>
          </p:nvPr>
        </p:nvSpPr>
        <p:spPr/>
        <p:txBody>
          <a:bodyPr/>
          <a:lstStyle/>
          <a:p>
            <a:r>
              <a:rPr lang="en-NL"/>
              <a:t>Reproducibility Crisis</a:t>
            </a:r>
            <a:endParaRPr lang="en-US"/>
          </a:p>
        </p:txBody>
      </p:sp>
      <p:pic>
        <p:nvPicPr>
          <p:cNvPr id="14" name="Picture 13">
            <a:extLst>
              <a:ext uri="{FF2B5EF4-FFF2-40B4-BE49-F238E27FC236}">
                <a16:creationId xmlns:a16="http://schemas.microsoft.com/office/drawing/2014/main" id="{27C58222-A625-41C4-98A8-8656E3813E18}"/>
              </a:ext>
            </a:extLst>
          </p:cNvPr>
          <p:cNvPicPr>
            <a:picLocks noChangeAspect="1"/>
          </p:cNvPicPr>
          <p:nvPr/>
        </p:nvPicPr>
        <p:blipFill>
          <a:blip r:embed="rId2"/>
          <a:stretch>
            <a:fillRect/>
          </a:stretch>
        </p:blipFill>
        <p:spPr>
          <a:xfrm>
            <a:off x="311115" y="1428459"/>
            <a:ext cx="8162643" cy="3587678"/>
          </a:xfrm>
          <a:prstGeom prst="rect">
            <a:avLst/>
          </a:prstGeom>
        </p:spPr>
      </p:pic>
      <p:sp>
        <p:nvSpPr>
          <p:cNvPr id="15" name="Rectangle 14">
            <a:extLst>
              <a:ext uri="{FF2B5EF4-FFF2-40B4-BE49-F238E27FC236}">
                <a16:creationId xmlns:a16="http://schemas.microsoft.com/office/drawing/2014/main" id="{182F8415-FC4D-4668-A19C-A2C5972C5724}"/>
              </a:ext>
            </a:extLst>
          </p:cNvPr>
          <p:cNvSpPr/>
          <p:nvPr/>
        </p:nvSpPr>
        <p:spPr>
          <a:xfrm>
            <a:off x="1776549" y="5428258"/>
            <a:ext cx="7807778" cy="954107"/>
          </a:xfrm>
          <a:prstGeom prst="rect">
            <a:avLst/>
          </a:prstGeom>
        </p:spPr>
        <p:txBody>
          <a:bodyPr wrap="square">
            <a:spAutoFit/>
          </a:bodyPr>
          <a:lstStyle/>
          <a:p>
            <a:r>
              <a:rPr lang="en-NL" sz="2000" b="1">
                <a:solidFill>
                  <a:srgbClr val="FF0000"/>
                </a:solidFill>
              </a:rPr>
              <a:t>W</a:t>
            </a:r>
            <a:r>
              <a:rPr lang="en-US" sz="2000" b="1">
                <a:solidFill>
                  <a:srgbClr val="FF0000"/>
                </a:solidFill>
              </a:rPr>
              <a:t>h</a:t>
            </a:r>
            <a:r>
              <a:rPr lang="en-NL" sz="2000" b="1">
                <a:solidFill>
                  <a:srgbClr val="FF0000"/>
                </a:solidFill>
              </a:rPr>
              <a:t>y? </a:t>
            </a:r>
            <a:r>
              <a:rPr lang="en-NL"/>
              <a:t>Som</a:t>
            </a:r>
            <a:r>
              <a:rPr lang="en-US"/>
              <a:t>e</a:t>
            </a:r>
            <a:r>
              <a:rPr lang="en-NL"/>
              <a:t> </a:t>
            </a:r>
            <a:r>
              <a:rPr lang="en-US"/>
              <a:t>potential reasons for the replication crisis</a:t>
            </a:r>
            <a:r>
              <a:rPr lang="en-NL"/>
              <a:t> could be:</a:t>
            </a:r>
            <a:endParaRPr lang="en-US"/>
          </a:p>
          <a:p>
            <a:r>
              <a:rPr lang="en-NL"/>
              <a:t>	</a:t>
            </a:r>
            <a:r>
              <a:rPr lang="en-US"/>
              <a:t>• High rate of false positive findings in original studies?</a:t>
            </a:r>
          </a:p>
          <a:p>
            <a:r>
              <a:rPr lang="en-NL"/>
              <a:t>	</a:t>
            </a:r>
            <a:r>
              <a:rPr lang="en-US"/>
              <a:t>• Low power in replication studies?</a:t>
            </a:r>
          </a:p>
        </p:txBody>
      </p:sp>
      <p:pic>
        <p:nvPicPr>
          <p:cNvPr id="1028" name="Picture 4" descr="http://theneuroeconomist.com/wp-content/uploads/2016/02/Replication.png">
            <a:extLst>
              <a:ext uri="{FF2B5EF4-FFF2-40B4-BE49-F238E27FC236}">
                <a16:creationId xmlns:a16="http://schemas.microsoft.com/office/drawing/2014/main" id="{F95B6AE5-B3D6-4302-8479-C654A07AB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649" y="952688"/>
            <a:ext cx="3098859" cy="207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63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211BF5-C37F-4D05-ABF2-174EF10FC3E2}"/>
              </a:ext>
            </a:extLst>
          </p:cNvPr>
          <p:cNvSpPr>
            <a:spLocks noGrp="1"/>
          </p:cNvSpPr>
          <p:nvPr>
            <p:ph type="body" sz="quarter" idx="14"/>
          </p:nvPr>
        </p:nvSpPr>
        <p:spPr>
          <a:xfrm>
            <a:off x="728661" y="601222"/>
            <a:ext cx="10200595" cy="1056128"/>
          </a:xfrm>
        </p:spPr>
        <p:txBody>
          <a:bodyPr/>
          <a:lstStyle/>
          <a:p>
            <a:r>
              <a:rPr lang="en-NL"/>
              <a:t>False-positives are VERY easy to get</a:t>
            </a:r>
            <a:endParaRPr lang="en-GB" dirty="0"/>
          </a:p>
        </p:txBody>
      </p:sp>
      <p:sp>
        <p:nvSpPr>
          <p:cNvPr id="3" name="Text Placeholder 2">
            <a:extLst>
              <a:ext uri="{FF2B5EF4-FFF2-40B4-BE49-F238E27FC236}">
                <a16:creationId xmlns:a16="http://schemas.microsoft.com/office/drawing/2014/main" id="{1EBCB2AA-66CD-4B82-AFF2-E7A8116FA498}"/>
              </a:ext>
            </a:extLst>
          </p:cNvPr>
          <p:cNvSpPr>
            <a:spLocks noGrp="1"/>
          </p:cNvSpPr>
          <p:nvPr>
            <p:ph type="body" sz="quarter" idx="16"/>
          </p:nvPr>
        </p:nvSpPr>
        <p:spPr/>
        <p:txBody>
          <a:bodyPr/>
          <a:lstStyle/>
          <a:p>
            <a:endParaRPr lang="en-GB"/>
          </a:p>
        </p:txBody>
      </p:sp>
      <p:pic>
        <p:nvPicPr>
          <p:cNvPr id="11" name="Picture 10">
            <a:extLst>
              <a:ext uri="{FF2B5EF4-FFF2-40B4-BE49-F238E27FC236}">
                <a16:creationId xmlns:a16="http://schemas.microsoft.com/office/drawing/2014/main" id="{D83A5E0F-5904-4029-BF38-69641083F82F}"/>
              </a:ext>
            </a:extLst>
          </p:cNvPr>
          <p:cNvPicPr>
            <a:picLocks noChangeAspect="1"/>
          </p:cNvPicPr>
          <p:nvPr/>
        </p:nvPicPr>
        <p:blipFill>
          <a:blip r:embed="rId2"/>
          <a:stretch>
            <a:fillRect/>
          </a:stretch>
        </p:blipFill>
        <p:spPr>
          <a:xfrm>
            <a:off x="379669" y="1606622"/>
            <a:ext cx="7333767" cy="4434794"/>
          </a:xfrm>
          <a:prstGeom prst="rect">
            <a:avLst/>
          </a:prstGeom>
        </p:spPr>
      </p:pic>
      <p:pic>
        <p:nvPicPr>
          <p:cNvPr id="12" name="Picture 11">
            <a:extLst>
              <a:ext uri="{FF2B5EF4-FFF2-40B4-BE49-F238E27FC236}">
                <a16:creationId xmlns:a16="http://schemas.microsoft.com/office/drawing/2014/main" id="{ABA2885B-3644-4624-9D33-C1ACB0A607FF}"/>
              </a:ext>
            </a:extLst>
          </p:cNvPr>
          <p:cNvPicPr>
            <a:picLocks noChangeAspect="1"/>
          </p:cNvPicPr>
          <p:nvPr/>
        </p:nvPicPr>
        <p:blipFill>
          <a:blip r:embed="rId3"/>
          <a:stretch>
            <a:fillRect/>
          </a:stretch>
        </p:blipFill>
        <p:spPr>
          <a:xfrm>
            <a:off x="7823231" y="1606622"/>
            <a:ext cx="4087162" cy="1978626"/>
          </a:xfrm>
          <a:prstGeom prst="rect">
            <a:avLst/>
          </a:prstGeom>
        </p:spPr>
      </p:pic>
      <p:sp>
        <p:nvSpPr>
          <p:cNvPr id="13" name="Rectangle 12">
            <a:extLst>
              <a:ext uri="{FF2B5EF4-FFF2-40B4-BE49-F238E27FC236}">
                <a16:creationId xmlns:a16="http://schemas.microsoft.com/office/drawing/2014/main" id="{6FF03072-4F1B-43DB-BA16-0BD044B9364E}"/>
              </a:ext>
            </a:extLst>
          </p:cNvPr>
          <p:cNvSpPr/>
          <p:nvPr/>
        </p:nvSpPr>
        <p:spPr>
          <a:xfrm>
            <a:off x="6165668" y="6041416"/>
            <a:ext cx="6096000" cy="646331"/>
          </a:xfrm>
          <a:prstGeom prst="rect">
            <a:avLst/>
          </a:prstGeom>
        </p:spPr>
        <p:txBody>
          <a:bodyPr>
            <a:spAutoFit/>
          </a:bodyPr>
          <a:lstStyle/>
          <a:p>
            <a:r>
              <a:rPr lang="en-US"/>
              <a:t>see also Schönbrodt‘s p-hacking shiny app on </a:t>
            </a:r>
            <a:r>
              <a:rPr lang="en-US">
                <a:hlinkClick r:id="rId4"/>
              </a:rPr>
              <a:t>http://shinyapps.org/apps/p-hacker/</a:t>
            </a:r>
            <a:endParaRPr lang="en-US"/>
          </a:p>
        </p:txBody>
      </p:sp>
    </p:spTree>
    <p:extLst>
      <p:ext uri="{BB962C8B-B14F-4D97-AF65-F5344CB8AC3E}">
        <p14:creationId xmlns:p14="http://schemas.microsoft.com/office/powerpoint/2010/main" val="1400783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A2650-02B9-4DEB-8E1C-F5B1472F7608}"/>
              </a:ext>
            </a:extLst>
          </p:cNvPr>
          <p:cNvSpPr>
            <a:spLocks noGrp="1"/>
          </p:cNvSpPr>
          <p:nvPr>
            <p:ph type="body" sz="quarter" idx="14"/>
          </p:nvPr>
        </p:nvSpPr>
        <p:spPr/>
        <p:txBody>
          <a:bodyPr/>
          <a:lstStyle/>
          <a:p>
            <a:r>
              <a:rPr lang="en-NL"/>
              <a:t>H</a:t>
            </a:r>
            <a:r>
              <a:rPr lang="en-US"/>
              <a:t>o</a:t>
            </a:r>
            <a:r>
              <a:rPr lang="en-NL"/>
              <a:t>w </a:t>
            </a:r>
            <a:r>
              <a:rPr lang="en-US"/>
              <a:t>w</a:t>
            </a:r>
            <a:r>
              <a:rPr lang="en-NL"/>
              <a:t>e </a:t>
            </a:r>
            <a:r>
              <a:rPr lang="en-US"/>
              <a:t>f</a:t>
            </a:r>
            <a:r>
              <a:rPr lang="en-NL"/>
              <a:t>o</a:t>
            </a:r>
            <a:r>
              <a:rPr lang="en-US"/>
              <a:t>o</a:t>
            </a:r>
            <a:r>
              <a:rPr lang="en-NL"/>
              <a:t>l </a:t>
            </a:r>
            <a:r>
              <a:rPr lang="en-US"/>
              <a:t>o</a:t>
            </a:r>
            <a:r>
              <a:rPr lang="en-NL"/>
              <a:t>u</a:t>
            </a:r>
            <a:r>
              <a:rPr lang="en-US"/>
              <a:t>r</a:t>
            </a:r>
            <a:r>
              <a:rPr lang="en-NL"/>
              <a:t>s</a:t>
            </a:r>
            <a:r>
              <a:rPr lang="en-US"/>
              <a:t>e</a:t>
            </a:r>
            <a:r>
              <a:rPr lang="en-NL"/>
              <a:t>l</a:t>
            </a:r>
            <a:r>
              <a:rPr lang="en-US"/>
              <a:t>v</a:t>
            </a:r>
            <a:r>
              <a:rPr lang="en-NL"/>
              <a:t>e</a:t>
            </a:r>
            <a:r>
              <a:rPr lang="en-US"/>
              <a:t>s</a:t>
            </a:r>
            <a:endParaRPr lang="en-GB" dirty="0"/>
          </a:p>
        </p:txBody>
      </p:sp>
      <p:sp>
        <p:nvSpPr>
          <p:cNvPr id="3" name="Text Placeholder 2">
            <a:extLst>
              <a:ext uri="{FF2B5EF4-FFF2-40B4-BE49-F238E27FC236}">
                <a16:creationId xmlns:a16="http://schemas.microsoft.com/office/drawing/2014/main" id="{E0736F89-FB6E-43CC-81AA-59F3B7DFFD1A}"/>
              </a:ext>
            </a:extLst>
          </p:cNvPr>
          <p:cNvSpPr>
            <a:spLocks noGrp="1"/>
          </p:cNvSpPr>
          <p:nvPr>
            <p:ph type="body" sz="quarter" idx="16"/>
          </p:nvPr>
        </p:nvSpPr>
        <p:spPr/>
        <p:txBody>
          <a:bodyPr/>
          <a:lstStyle/>
          <a:p>
            <a:endParaRPr lang="en-GB"/>
          </a:p>
        </p:txBody>
      </p:sp>
      <p:sp>
        <p:nvSpPr>
          <p:cNvPr id="10" name="Rectangle 9">
            <a:extLst>
              <a:ext uri="{FF2B5EF4-FFF2-40B4-BE49-F238E27FC236}">
                <a16:creationId xmlns:a16="http://schemas.microsoft.com/office/drawing/2014/main" id="{C6D58DE0-6E43-4F9A-8B8B-69C601751657}"/>
              </a:ext>
            </a:extLst>
          </p:cNvPr>
          <p:cNvSpPr/>
          <p:nvPr/>
        </p:nvSpPr>
        <p:spPr>
          <a:xfrm>
            <a:off x="844730" y="1657350"/>
            <a:ext cx="9056916" cy="4216539"/>
          </a:xfrm>
          <a:prstGeom prst="rect">
            <a:avLst/>
          </a:prstGeom>
        </p:spPr>
        <p:txBody>
          <a:bodyPr wrap="square">
            <a:spAutoFit/>
          </a:bodyPr>
          <a:lstStyle/>
          <a:p>
            <a:r>
              <a:rPr lang="en-US" sz="2200"/>
              <a:t>“All too often, we find ourselves unable to predict what will happen</a:t>
            </a:r>
            <a:r>
              <a:rPr lang="en-NL" sz="2200"/>
              <a:t>.</a:t>
            </a:r>
          </a:p>
          <a:p>
            <a:r>
              <a:rPr lang="en-NL" sz="2200"/>
              <a:t>Y</a:t>
            </a:r>
            <a:r>
              <a:rPr lang="en-US" sz="2200"/>
              <a:t>et after the fact</a:t>
            </a:r>
            <a:r>
              <a:rPr lang="en-NL" sz="2200"/>
              <a:t>, </a:t>
            </a:r>
            <a:r>
              <a:rPr lang="en-US" sz="2200"/>
              <a:t>we explain what did happen with a great deal of confidence. This ‘ability’ to explain that which we cannot predict, even in the absence of any additional information, represents an important, though subtle, flaw in our reasoning. It leads us to believe that there is a less uncertain world than there actually is.” </a:t>
            </a:r>
          </a:p>
          <a:p>
            <a:r>
              <a:rPr lang="en-US" sz="2200">
                <a:solidFill>
                  <a:schemeClr val="bg1">
                    <a:lumMod val="65000"/>
                  </a:schemeClr>
                </a:solidFill>
              </a:rPr>
              <a:t>(Tversky, cited in Nosek et al., 2018)</a:t>
            </a:r>
            <a:endParaRPr lang="en-NL" sz="2200">
              <a:solidFill>
                <a:schemeClr val="bg1">
                  <a:lumMod val="65000"/>
                </a:schemeClr>
              </a:solidFill>
            </a:endParaRPr>
          </a:p>
          <a:p>
            <a:endParaRPr lang="en-NL" sz="2200">
              <a:solidFill>
                <a:schemeClr val="bg1">
                  <a:lumMod val="65000"/>
                </a:schemeClr>
              </a:solidFill>
            </a:endParaRPr>
          </a:p>
          <a:p>
            <a:endParaRPr lang="en-US" sz="2200">
              <a:solidFill>
                <a:schemeClr val="bg1">
                  <a:lumMod val="65000"/>
                </a:schemeClr>
              </a:solidFill>
            </a:endParaRPr>
          </a:p>
          <a:p>
            <a:pPr marL="342900" indent="-342900">
              <a:buFont typeface="Arial" panose="020B0604020202020204" pitchFamily="34" charset="0"/>
              <a:buChar char="•"/>
            </a:pPr>
            <a:endParaRPr lang="en-US" sz="2200" i="1"/>
          </a:p>
          <a:p>
            <a:r>
              <a:rPr lang="en-US" sz="2400"/>
              <a:t>"The first principle [of science] is that </a:t>
            </a:r>
            <a:r>
              <a:rPr lang="en-US" sz="2400" b="1"/>
              <a:t>you must not fool yourself </a:t>
            </a:r>
            <a:r>
              <a:rPr lang="en-US" sz="2400"/>
              <a:t>- and </a:t>
            </a:r>
            <a:r>
              <a:rPr lang="en-US" sz="2400" b="1"/>
              <a:t>you are the easiest person to fool</a:t>
            </a:r>
            <a:r>
              <a:rPr lang="en-US" sz="2400"/>
              <a:t>." </a:t>
            </a:r>
            <a:r>
              <a:rPr lang="en-US" sz="2400">
                <a:solidFill>
                  <a:schemeClr val="bg1">
                    <a:lumMod val="65000"/>
                  </a:schemeClr>
                </a:solidFill>
              </a:rPr>
              <a:t>(Richard Feynman)</a:t>
            </a:r>
            <a:endParaRPr lang="en-US" sz="2400" dirty="0">
              <a:solidFill>
                <a:schemeClr val="bg1">
                  <a:lumMod val="65000"/>
                </a:schemeClr>
              </a:solidFill>
            </a:endParaRPr>
          </a:p>
        </p:txBody>
      </p:sp>
    </p:spTree>
    <p:extLst>
      <p:ext uri="{BB962C8B-B14F-4D97-AF65-F5344CB8AC3E}">
        <p14:creationId xmlns:p14="http://schemas.microsoft.com/office/powerpoint/2010/main" val="392064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211BF5-C37F-4D05-ABF2-174EF10FC3E2}"/>
              </a:ext>
            </a:extLst>
          </p:cNvPr>
          <p:cNvSpPr>
            <a:spLocks noGrp="1"/>
          </p:cNvSpPr>
          <p:nvPr>
            <p:ph type="body" sz="quarter" idx="14"/>
          </p:nvPr>
        </p:nvSpPr>
        <p:spPr>
          <a:xfrm>
            <a:off x="621233" y="601222"/>
            <a:ext cx="11309510" cy="1056128"/>
          </a:xfrm>
        </p:spPr>
        <p:txBody>
          <a:bodyPr/>
          <a:lstStyle/>
          <a:p>
            <a:r>
              <a:rPr lang="en-GB"/>
              <a:t>Anything can become significant with a creative </a:t>
            </a:r>
            <a:r>
              <a:rPr lang="en-NL"/>
              <a:t>a</a:t>
            </a:r>
            <a:r>
              <a:rPr lang="en-GB"/>
              <a:t>pproach</a:t>
            </a:r>
            <a:r>
              <a:rPr lang="en-NL"/>
              <a:t>....</a:t>
            </a:r>
          </a:p>
          <a:p>
            <a:r>
              <a:rPr lang="en-NL"/>
              <a:t>(Researchers’ degrees of freedome)</a:t>
            </a:r>
            <a:endParaRPr lang="en-GB" dirty="0"/>
          </a:p>
        </p:txBody>
      </p:sp>
      <p:sp>
        <p:nvSpPr>
          <p:cNvPr id="3" name="Text Placeholder 2">
            <a:extLst>
              <a:ext uri="{FF2B5EF4-FFF2-40B4-BE49-F238E27FC236}">
                <a16:creationId xmlns:a16="http://schemas.microsoft.com/office/drawing/2014/main" id="{1EBCB2AA-66CD-4B82-AFF2-E7A8116FA498}"/>
              </a:ext>
            </a:extLst>
          </p:cNvPr>
          <p:cNvSpPr>
            <a:spLocks noGrp="1"/>
          </p:cNvSpPr>
          <p:nvPr>
            <p:ph type="body" sz="quarter" idx="16"/>
          </p:nvPr>
        </p:nvSpPr>
        <p:spPr/>
        <p:txBody>
          <a:bodyPr/>
          <a:lstStyle/>
          <a:p>
            <a:endParaRPr lang="en-GB"/>
          </a:p>
        </p:txBody>
      </p:sp>
      <p:sp>
        <p:nvSpPr>
          <p:cNvPr id="5" name="Rectangle 4">
            <a:extLst>
              <a:ext uri="{FF2B5EF4-FFF2-40B4-BE49-F238E27FC236}">
                <a16:creationId xmlns:a16="http://schemas.microsoft.com/office/drawing/2014/main" id="{C781DA19-DF8F-49CF-A03F-BCE5E999E415}"/>
              </a:ext>
            </a:extLst>
          </p:cNvPr>
          <p:cNvSpPr/>
          <p:nvPr/>
        </p:nvSpPr>
        <p:spPr>
          <a:xfrm>
            <a:off x="801188" y="1956802"/>
            <a:ext cx="9980022" cy="445583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a:t>Optional stopping (ending data collection when p&lt;0.05)</a:t>
            </a:r>
            <a:endParaRPr lang="en-NL" sz="2400"/>
          </a:p>
          <a:p>
            <a:pPr marL="342900" indent="-342900">
              <a:lnSpc>
                <a:spcPct val="150000"/>
              </a:lnSpc>
              <a:buFont typeface="Arial" panose="020B0604020202020204" pitchFamily="34" charset="0"/>
              <a:buChar char="•"/>
            </a:pPr>
            <a:r>
              <a:rPr lang="en-US" sz="2400"/>
              <a:t>Selective reporting of variables and conditions</a:t>
            </a:r>
            <a:endParaRPr lang="en-NL" sz="2400"/>
          </a:p>
          <a:p>
            <a:pPr marL="342900" indent="-342900">
              <a:lnSpc>
                <a:spcPct val="150000"/>
              </a:lnSpc>
              <a:buFont typeface="Arial" panose="020B0604020202020204" pitchFamily="34" charset="0"/>
              <a:buChar char="•"/>
            </a:pPr>
            <a:r>
              <a:rPr lang="en-US" sz="2400"/>
              <a:t>Exclusion of participants („Outlier</a:t>
            </a:r>
            <a:r>
              <a:rPr lang="en-NL" sz="2400"/>
              <a:t>s</a:t>
            </a:r>
            <a:r>
              <a:rPr lang="en-US" sz="2400"/>
              <a:t>“)</a:t>
            </a:r>
            <a:endParaRPr lang="en-NL" sz="2400"/>
          </a:p>
          <a:p>
            <a:pPr marL="342900" indent="-342900">
              <a:lnSpc>
                <a:spcPct val="150000"/>
              </a:lnSpc>
              <a:buFont typeface="Arial" panose="020B0604020202020204" pitchFamily="34" charset="0"/>
              <a:buChar char="•"/>
            </a:pPr>
            <a:r>
              <a:rPr lang="en-US" sz="2400"/>
              <a:t>Conducting tons of analyses but only report</a:t>
            </a:r>
            <a:r>
              <a:rPr lang="en-NL" sz="2400"/>
              <a:t>i</a:t>
            </a:r>
            <a:r>
              <a:rPr lang="en-US" sz="2400"/>
              <a:t>n</a:t>
            </a:r>
            <a:r>
              <a:rPr lang="en-NL" sz="2400"/>
              <a:t>g</a:t>
            </a:r>
            <a:r>
              <a:rPr lang="en-US" sz="2400"/>
              <a:t> the one that best fits the</a:t>
            </a:r>
            <a:r>
              <a:rPr lang="en-NL" sz="2400"/>
              <a:t> </a:t>
            </a:r>
            <a:r>
              <a:rPr lang="en-US" sz="2400"/>
              <a:t>hypothesis (“Garden of forking paths”)</a:t>
            </a:r>
            <a:endParaRPr lang="en-NL" sz="2400"/>
          </a:p>
          <a:p>
            <a:pPr marL="342900" indent="-342900">
              <a:lnSpc>
                <a:spcPct val="150000"/>
              </a:lnSpc>
              <a:buFont typeface="Arial" panose="020B0604020202020204" pitchFamily="34" charset="0"/>
              <a:buChar char="•"/>
            </a:pPr>
            <a:r>
              <a:rPr lang="en-US" sz="2400"/>
              <a:t>Adding covariates to the analysis</a:t>
            </a:r>
            <a:endParaRPr lang="en-NL" sz="2400"/>
          </a:p>
          <a:p>
            <a:pPr marL="342900" indent="-342900">
              <a:lnSpc>
                <a:spcPct val="150000"/>
              </a:lnSpc>
              <a:buFont typeface="Arial" panose="020B0604020202020204" pitchFamily="34" charset="0"/>
              <a:buChar char="•"/>
            </a:pPr>
            <a:r>
              <a:rPr lang="en-US" sz="2400"/>
              <a:t>Transforming the data</a:t>
            </a:r>
            <a:endParaRPr lang="en-NL" sz="2400"/>
          </a:p>
          <a:p>
            <a:pPr marL="342900" indent="-342900">
              <a:lnSpc>
                <a:spcPct val="150000"/>
              </a:lnSpc>
              <a:buFont typeface="Arial" panose="020B0604020202020204" pitchFamily="34" charset="0"/>
              <a:buChar char="•"/>
            </a:pPr>
            <a:r>
              <a:rPr lang="en-US" sz="2400"/>
              <a:t>Forming hypotheses post-hoc (HARKing)</a:t>
            </a:r>
            <a:endParaRPr lang="en-US" sz="2800"/>
          </a:p>
        </p:txBody>
      </p:sp>
    </p:spTree>
    <p:extLst>
      <p:ext uri="{BB962C8B-B14F-4D97-AF65-F5344CB8AC3E}">
        <p14:creationId xmlns:p14="http://schemas.microsoft.com/office/powerpoint/2010/main" val="3985926366"/>
      </p:ext>
    </p:extLst>
  </p:cSld>
  <p:clrMapOvr>
    <a:masterClrMapping/>
  </p:clrMapOvr>
</p:sld>
</file>

<file path=ppt/theme/theme1.xml><?xml version="1.0" encoding="utf-8"?>
<a:theme xmlns:a="http://schemas.openxmlformats.org/drawingml/2006/main" name="MPIfPL theme">
  <a:themeElements>
    <a:clrScheme name="Custom 1">
      <a:dk1>
        <a:sysClr val="windowText" lastClr="000000"/>
      </a:dk1>
      <a:lt1>
        <a:sysClr val="window" lastClr="FFFFFF"/>
      </a:lt1>
      <a:dk2>
        <a:srgbClr val="44546A"/>
      </a:dk2>
      <a:lt2>
        <a:srgbClr val="E7E6E6"/>
      </a:lt2>
      <a:accent1>
        <a:srgbClr val="00786A"/>
      </a:accent1>
      <a:accent2>
        <a:srgbClr val="ED6B06"/>
      </a:accent2>
      <a:accent3>
        <a:srgbClr val="7F206E"/>
      </a:accent3>
      <a:accent4>
        <a:srgbClr val="AA1926"/>
      </a:accent4>
      <a:accent5>
        <a:srgbClr val="214D9D"/>
      </a:accent5>
      <a:accent6>
        <a:srgbClr val="5FA131"/>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effectLst/>
      </a:spPr>
      <a:bodyPr anchor="ctr"/>
      <a:lstStyle>
        <a:defPPr algn="ctr" fontAlgn="auto">
          <a:spcBef>
            <a:spcPts val="0"/>
          </a:spcBef>
          <a:spcAft>
            <a:spcPts val="0"/>
          </a:spcAft>
          <a:defRPr/>
        </a:defPPr>
      </a:lstStyle>
      <a:style>
        <a:lnRef idx="1">
          <a:schemeClr val="accent1"/>
        </a:lnRef>
        <a:fillRef idx="3">
          <a:schemeClr val="accent1"/>
        </a:fillRef>
        <a:effectRef idx="2">
          <a:schemeClr val="accent1"/>
        </a:effectRef>
        <a:fontRef idx="minor">
          <a:schemeClr val="lt1"/>
        </a:fontRef>
      </a:style>
    </a:spDef>
    <a:txDef>
      <a:spPr bwMode="auto">
        <a:noFill/>
        <a:ln>
          <a:noFill/>
        </a:ln>
        <a:extLst>
          <a:ext uri="{909E8E84-426E-40dd-AFC4-6F175D3DCCD1}">
            <a14:hiddenFill xmlns="" xmlns:r="http://schemas.openxmlformats.org/officeDocument/2006/relationships" xmlns:p="http://schemas.openxmlformats.org/presentationml/2006/main" xmlns:a14="http://schemas.microsoft.com/office/drawing/2010/main">
              <a:solidFill>
                <a:srgbClr val="FFFFFF"/>
              </a:solidFill>
            </a14:hiddenFill>
          </a:ext>
          <a:ext uri="{91240B29-F687-4f45-9708-019B960494DF}">
            <a14:hiddenLine xmlns="" xmlns:r="http://schemas.openxmlformats.org/officeDocument/2006/relationships" xmlns:p="http://schemas.openxmlformats.org/presentationml/2006/main" xmlns:a14="http://schemas.microsoft.com/office/drawing/2010/main" w="9525">
              <a:solidFill>
                <a:srgbClr val="000000"/>
              </a:solidFill>
              <a:miter lim="800000"/>
              <a:headEnd/>
              <a:tailEnd/>
            </a14:hiddenLine>
          </a:ext>
        </a:extLst>
      </a:spPr>
      <a:bodyPr wrap="square">
        <a:spAutoFit/>
      </a:bodyPr>
      <a:lstStyle>
        <a:defPPr eaLnBrk="1" hangingPunct="1">
          <a:defRPr sz="1400" smtClean="0">
            <a:latin typeface="Arial" charset="0"/>
            <a:cs typeface="Arial" charset="0"/>
          </a:defRPr>
        </a:defPPr>
      </a:lstStyle>
    </a:txDef>
  </a:objectDefaults>
  <a:extraClrSchemeLst/>
  <a:extLst>
    <a:ext uri="{05A4C25C-085E-4340-85A3-A5531E510DB2}">
      <thm15:themeFamily xmlns:thm15="http://schemas.microsoft.com/office/thememl/2012/main" name="Presentation1" id="{8EB220F1-0218-47EC-BB67-48EDF6BCCB94}" vid="{9D33726E-CDBA-45BC-B996-E39816D82E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MPIfPL_PowerPoint_template</Template>
  <TotalTime>3445</TotalTime>
  <Words>2667</Words>
  <Application>Microsoft Office PowerPoint</Application>
  <PresentationFormat>Widescreen</PresentationFormat>
  <Paragraphs>280</Paragraphs>
  <Slides>41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Courier New</vt:lpstr>
      <vt:lpstr>Wingdings</vt:lpstr>
      <vt:lpstr>MPIfPL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Guillermo Montero Melis</dc:creator>
  <cp:lastModifiedBy>Limor Raviv</cp:lastModifiedBy>
  <cp:revision>170</cp:revision>
  <dcterms:created xsi:type="dcterms:W3CDTF">2020-02-13T08:05:16Z</dcterms:created>
  <dcterms:modified xsi:type="dcterms:W3CDTF">2022-11-28T17:47:59Z</dcterms:modified>
</cp:coreProperties>
</file>